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26"/>
  </p:notesMasterIdLst>
  <p:handoutMasterIdLst>
    <p:handoutMasterId r:id="rId27"/>
  </p:handoutMasterIdLst>
  <p:sldIdLst>
    <p:sldId id="256" r:id="rId2"/>
    <p:sldId id="352" r:id="rId3"/>
    <p:sldId id="354" r:id="rId4"/>
    <p:sldId id="282" r:id="rId5"/>
    <p:sldId id="284" r:id="rId6"/>
    <p:sldId id="272" r:id="rId7"/>
    <p:sldId id="293" r:id="rId8"/>
    <p:sldId id="283" r:id="rId9"/>
    <p:sldId id="290" r:id="rId10"/>
    <p:sldId id="285" r:id="rId11"/>
    <p:sldId id="292" r:id="rId12"/>
    <p:sldId id="299" r:id="rId13"/>
    <p:sldId id="286" r:id="rId14"/>
    <p:sldId id="302" r:id="rId15"/>
    <p:sldId id="289" r:id="rId16"/>
    <p:sldId id="295" r:id="rId17"/>
    <p:sldId id="287" r:id="rId18"/>
    <p:sldId id="291" r:id="rId19"/>
    <p:sldId id="297" r:id="rId20"/>
    <p:sldId id="296" r:id="rId21"/>
    <p:sldId id="288" r:id="rId22"/>
    <p:sldId id="300" r:id="rId23"/>
    <p:sldId id="301" r:id="rId24"/>
    <p:sldId id="312" r:id="rId25"/>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3" autoAdjust="0"/>
    <p:restoredTop sz="74190" autoAdjust="0"/>
  </p:normalViewPr>
  <p:slideViewPr>
    <p:cSldViewPr>
      <p:cViewPr varScale="1">
        <p:scale>
          <a:sx n="76" d="100"/>
          <a:sy n="76" d="100"/>
        </p:scale>
        <p:origin x="16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52" d="100"/>
          <a:sy n="52" d="100"/>
        </p:scale>
        <p:origin x="-1800"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3A3D27F-FDFF-4172-8C31-5A37740B98B6}"/>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6" tIns="46509" rIns="93016" bIns="46509" numCol="1" anchor="t" anchorCtr="0" compatLnSpc="1">
            <a:prstTxWarp prst="textNoShape">
              <a:avLst/>
            </a:prstTxWarp>
          </a:bodyPr>
          <a:lstStyle>
            <a:lvl1pPr defTabSz="930275">
              <a:defRPr sz="1200"/>
            </a:lvl1pPr>
          </a:lstStyle>
          <a:p>
            <a:pPr>
              <a:defRPr/>
            </a:pPr>
            <a:endParaRPr lang="en-US"/>
          </a:p>
        </p:txBody>
      </p:sp>
      <p:sp>
        <p:nvSpPr>
          <p:cNvPr id="19459" name="Rectangle 3">
            <a:extLst>
              <a:ext uri="{FF2B5EF4-FFF2-40B4-BE49-F238E27FC236}">
                <a16:creationId xmlns:a16="http://schemas.microsoft.com/office/drawing/2014/main" id="{C6BFC085-121A-4B21-911C-3295137F76EA}"/>
              </a:ext>
            </a:extLst>
          </p:cNvPr>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16" tIns="46509" rIns="93016" bIns="46509" numCol="1" anchor="t" anchorCtr="0" compatLnSpc="1">
            <a:prstTxWarp prst="textNoShape">
              <a:avLst/>
            </a:prstTxWarp>
          </a:bodyPr>
          <a:lstStyle>
            <a:lvl1pPr algn="r" defTabSz="930275">
              <a:defRPr sz="1200"/>
            </a:lvl1pPr>
          </a:lstStyle>
          <a:p>
            <a:pPr>
              <a:defRPr/>
            </a:pPr>
            <a:endParaRPr lang="en-US"/>
          </a:p>
        </p:txBody>
      </p:sp>
      <p:sp>
        <p:nvSpPr>
          <p:cNvPr id="19460" name="Rectangle 4">
            <a:extLst>
              <a:ext uri="{FF2B5EF4-FFF2-40B4-BE49-F238E27FC236}">
                <a16:creationId xmlns:a16="http://schemas.microsoft.com/office/drawing/2014/main" id="{C0E207B9-FDC2-406A-9709-EB136C530FE1}"/>
              </a:ext>
            </a:extLst>
          </p:cNvPr>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16" tIns="46509" rIns="93016" bIns="46509" numCol="1" anchor="b" anchorCtr="0" compatLnSpc="1">
            <a:prstTxWarp prst="textNoShape">
              <a:avLst/>
            </a:prstTxWarp>
          </a:bodyPr>
          <a:lstStyle>
            <a:lvl1pPr defTabSz="930275">
              <a:defRPr sz="1200"/>
            </a:lvl1pPr>
          </a:lstStyle>
          <a:p>
            <a:pPr>
              <a:defRPr/>
            </a:pPr>
            <a:endParaRPr lang="en-US"/>
          </a:p>
        </p:txBody>
      </p:sp>
      <p:sp>
        <p:nvSpPr>
          <p:cNvPr id="19461" name="Rectangle 5">
            <a:extLst>
              <a:ext uri="{FF2B5EF4-FFF2-40B4-BE49-F238E27FC236}">
                <a16:creationId xmlns:a16="http://schemas.microsoft.com/office/drawing/2014/main" id="{825CA5C3-2051-4376-ABFD-D75C2A5CC2B1}"/>
              </a:ext>
            </a:extLst>
          </p:cNvPr>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16" tIns="46509" rIns="93016" bIns="46509" numCol="1" anchor="b" anchorCtr="0" compatLnSpc="1">
            <a:prstTxWarp prst="textNoShape">
              <a:avLst/>
            </a:prstTxWarp>
          </a:bodyPr>
          <a:lstStyle>
            <a:lvl1pPr algn="r" defTabSz="930275">
              <a:defRPr sz="1200"/>
            </a:lvl1pPr>
          </a:lstStyle>
          <a:p>
            <a:fld id="{CE08491B-3C27-422D-A2F8-4B57CFA25D0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529CFDF-B623-4A78-91FE-655952C9A0FE}"/>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6" tIns="46509" rIns="93016" bIns="46509" numCol="1" anchor="t" anchorCtr="0" compatLnSpc="1">
            <a:prstTxWarp prst="textNoShape">
              <a:avLst/>
            </a:prstTxWarp>
          </a:bodyPr>
          <a:lstStyle>
            <a:lvl1pPr defTabSz="930275">
              <a:defRPr sz="1200"/>
            </a:lvl1pPr>
          </a:lstStyle>
          <a:p>
            <a:pPr>
              <a:defRPr/>
            </a:pPr>
            <a:endParaRPr lang="en-US"/>
          </a:p>
        </p:txBody>
      </p:sp>
      <p:sp>
        <p:nvSpPr>
          <p:cNvPr id="35843" name="Rectangle 3">
            <a:extLst>
              <a:ext uri="{FF2B5EF4-FFF2-40B4-BE49-F238E27FC236}">
                <a16:creationId xmlns:a16="http://schemas.microsoft.com/office/drawing/2014/main" id="{FC8D75EF-2FF0-4CB5-A919-22A873B03BFB}"/>
              </a:ext>
            </a:extLst>
          </p:cNvPr>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16" tIns="46509" rIns="93016" bIns="46509" numCol="1" anchor="t" anchorCtr="0" compatLnSpc="1">
            <a:prstTxWarp prst="textNoShape">
              <a:avLst/>
            </a:prstTxWarp>
          </a:bodyPr>
          <a:lstStyle>
            <a:lvl1pPr algn="r" defTabSz="930275">
              <a:defRPr sz="1200"/>
            </a:lvl1pPr>
          </a:lstStyle>
          <a:p>
            <a:pPr>
              <a:defRPr/>
            </a:pPr>
            <a:endParaRPr lang="en-US"/>
          </a:p>
        </p:txBody>
      </p:sp>
      <p:sp>
        <p:nvSpPr>
          <p:cNvPr id="29700" name="Rectangle 4">
            <a:extLst>
              <a:ext uri="{FF2B5EF4-FFF2-40B4-BE49-F238E27FC236}">
                <a16:creationId xmlns:a16="http://schemas.microsoft.com/office/drawing/2014/main" id="{6977AE03-3365-49A7-81E1-F42F8B0CE091}"/>
              </a:ext>
            </a:extLst>
          </p:cNvPr>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a16="http://schemas.microsoft.com/office/drawing/2014/main" id="{C2127B62-6A0B-4DF7-A6C5-B00655065BBA}"/>
              </a:ext>
            </a:extLst>
          </p:cNvPr>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16" tIns="46509" rIns="93016" bIns="465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a:extLst>
              <a:ext uri="{FF2B5EF4-FFF2-40B4-BE49-F238E27FC236}">
                <a16:creationId xmlns:a16="http://schemas.microsoft.com/office/drawing/2014/main" id="{14DD4455-1BD4-4CB6-BD54-FC72DD2C8971}"/>
              </a:ext>
            </a:extLst>
          </p:cNvPr>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16" tIns="46509" rIns="93016" bIns="46509" numCol="1" anchor="b" anchorCtr="0" compatLnSpc="1">
            <a:prstTxWarp prst="textNoShape">
              <a:avLst/>
            </a:prstTxWarp>
          </a:bodyPr>
          <a:lstStyle>
            <a:lvl1pPr defTabSz="930275">
              <a:defRPr sz="1200"/>
            </a:lvl1pPr>
          </a:lstStyle>
          <a:p>
            <a:pPr>
              <a:defRPr/>
            </a:pPr>
            <a:endParaRPr lang="en-US"/>
          </a:p>
        </p:txBody>
      </p:sp>
      <p:sp>
        <p:nvSpPr>
          <p:cNvPr id="35847" name="Rectangle 7">
            <a:extLst>
              <a:ext uri="{FF2B5EF4-FFF2-40B4-BE49-F238E27FC236}">
                <a16:creationId xmlns:a16="http://schemas.microsoft.com/office/drawing/2014/main" id="{AA6D0F62-46A5-46A2-B440-5FB8CFA6BEBE}"/>
              </a:ext>
            </a:extLst>
          </p:cNvPr>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16" tIns="46509" rIns="93016" bIns="46509" numCol="1" anchor="b" anchorCtr="0" compatLnSpc="1">
            <a:prstTxWarp prst="textNoShape">
              <a:avLst/>
            </a:prstTxWarp>
          </a:bodyPr>
          <a:lstStyle>
            <a:lvl1pPr algn="r" defTabSz="930275">
              <a:defRPr sz="1200"/>
            </a:lvl1pPr>
          </a:lstStyle>
          <a:p>
            <a:fld id="{33E9672C-6AF4-44DB-B790-A76E9A410D4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F03766E-F468-43A7-8C2A-88C4172276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38AA486-E490-4A6A-A150-05A89C6B769B}" type="slidenum">
              <a:rPr lang="en-US" altLang="en-US"/>
              <a:pPr eaLnBrk="1" hangingPunct="1">
                <a:spcBef>
                  <a:spcPct val="0"/>
                </a:spcBef>
              </a:pPr>
              <a:t>1</a:t>
            </a:fld>
            <a:endParaRPr lang="en-US" altLang="en-US"/>
          </a:p>
        </p:txBody>
      </p:sp>
      <p:sp>
        <p:nvSpPr>
          <p:cNvPr id="30723" name="Rectangle 2">
            <a:extLst>
              <a:ext uri="{FF2B5EF4-FFF2-40B4-BE49-F238E27FC236}">
                <a16:creationId xmlns:a16="http://schemas.microsoft.com/office/drawing/2014/main" id="{AF3508A0-6060-481B-BFF2-24E4D625AF9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522174C-56E6-48CB-AA83-CBD6AACC6B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Module 5 addresses stormwater pollution prevention measures that can be taken when performing maintenance or new construction of the MS4 collection system.</a:t>
            </a:r>
          </a:p>
          <a:p>
            <a:pPr marL="171450" indent="-171450" eaLnBrk="1" hangingPunct="1">
              <a:buFont typeface="Arial" panose="020B0604020202020204" pitchFamily="34" charset="0"/>
              <a:buChar char="•"/>
            </a:pPr>
            <a:r>
              <a:rPr lang="en-US" altLang="en-US" dirty="0">
                <a:latin typeface="+mn-lt"/>
              </a:rPr>
              <a:t>Many of the BMPs useful for general house and building construction also apply to soil disturbance activities that occur when local crews perform Public Works maintenance.</a:t>
            </a:r>
          </a:p>
          <a:p>
            <a:pPr marL="171450" indent="-171450" eaLnBrk="1" hangingPunct="1">
              <a:buFont typeface="Arial" panose="020B0604020202020204" pitchFamily="34" charset="0"/>
              <a:buChar char="•"/>
            </a:pPr>
            <a:r>
              <a:rPr lang="en-US" altLang="en-US" dirty="0">
                <a:latin typeface="+mn-lt"/>
              </a:rPr>
              <a:t>EPA stormwater rules and the DEQ OKR04 stormwater general permit define the city’s or county’s “Municipal Separate Storm Sewer System” (MS4) broadly.</a:t>
            </a:r>
          </a:p>
          <a:p>
            <a:pPr marL="171450" indent="-171450" eaLnBrk="1" hangingPunct="1">
              <a:buFont typeface="Arial" panose="020B0604020202020204" pitchFamily="34" charset="0"/>
              <a:buChar char="•"/>
            </a:pPr>
            <a:r>
              <a:rPr lang="en-US" altLang="en-US" dirty="0">
                <a:latin typeface="+mn-lt"/>
              </a:rPr>
              <a:t>In addition to culverts and storm sewer pipes, the definition of “MS4” includes streets and roads with ditches.</a:t>
            </a:r>
          </a:p>
          <a:p>
            <a:pPr marL="171450" indent="-171450" eaLnBrk="1" hangingPunct="1">
              <a:buFont typeface="Arial" panose="020B0604020202020204" pitchFamily="34" charset="0"/>
              <a:buChar char="•"/>
            </a:pPr>
            <a:r>
              <a:rPr lang="en-US" altLang="en-US" dirty="0">
                <a:latin typeface="+mn-lt"/>
              </a:rPr>
              <a:t>This means that municipal repairs and new construction of streets, roads and ditches are actually being made to the OKR04-permitted MS4 infrastructure.</a:t>
            </a:r>
          </a:p>
          <a:p>
            <a:pPr marL="171450" indent="-171450" eaLnBrk="1" hangingPunct="1">
              <a:buFont typeface="Arial" panose="020B0604020202020204" pitchFamily="34" charset="0"/>
              <a:buChar char="•"/>
            </a:pPr>
            <a:r>
              <a:rPr lang="en-US" altLang="en-US" dirty="0">
                <a:latin typeface="+mn-lt"/>
              </a:rPr>
              <a:t>Therefore, these activities fall under OKR04’s 6</a:t>
            </a:r>
            <a:r>
              <a:rPr lang="en-US" altLang="en-US" baseline="30000" dirty="0">
                <a:latin typeface="+mn-lt"/>
              </a:rPr>
              <a:t>th</a:t>
            </a:r>
            <a:r>
              <a:rPr lang="en-US" altLang="en-US" dirty="0">
                <a:latin typeface="+mn-lt"/>
              </a:rPr>
              <a:t> Minimum Control Measure (MCM-6) for Good Housekeeping.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590615F-3763-411B-ABCB-868B3858C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15A0C52-1C79-45E9-8720-62ED438DA23A}" type="slidenum">
              <a:rPr lang="en-US" altLang="en-US"/>
              <a:pPr eaLnBrk="1" hangingPunct="1">
                <a:spcBef>
                  <a:spcPct val="0"/>
                </a:spcBef>
              </a:pPr>
              <a:t>10</a:t>
            </a:fld>
            <a:endParaRPr lang="en-US" altLang="en-US"/>
          </a:p>
        </p:txBody>
      </p:sp>
      <p:sp>
        <p:nvSpPr>
          <p:cNvPr id="35843" name="Rectangle 2">
            <a:extLst>
              <a:ext uri="{FF2B5EF4-FFF2-40B4-BE49-F238E27FC236}">
                <a16:creationId xmlns:a16="http://schemas.microsoft.com/office/drawing/2014/main" id="{4F57D01C-CC34-492D-BB9A-7ABAC403403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75FC4AA-8ECA-4A98-936D-37360B654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Water-based latex paints are preferred for many applications due to easier mixing and cleanup.</a:t>
            </a:r>
          </a:p>
          <a:p>
            <a:pPr marL="171450" indent="-171450" eaLnBrk="1" hangingPunct="1">
              <a:buFont typeface="Arial" panose="020B0604020202020204" pitchFamily="34" charset="0"/>
              <a:buChar char="•"/>
            </a:pPr>
            <a:r>
              <a:rPr lang="en-US" altLang="en-US" dirty="0">
                <a:latin typeface="+mn-lt"/>
              </a:rPr>
              <a:t>However, latex paints, being water soluble, will tend to wash off during rainfall until thoroughly dry, so schedule striping and painting jobs for fair weather conditions.</a:t>
            </a:r>
          </a:p>
          <a:p>
            <a:pPr marL="171450" indent="-171450" eaLnBrk="1" hangingPunct="1">
              <a:buFont typeface="Arial" panose="020B0604020202020204" pitchFamily="34" charset="0"/>
              <a:buChar char="•"/>
            </a:pPr>
            <a:r>
              <a:rPr lang="en-US" altLang="en-US" dirty="0">
                <a:latin typeface="+mn-lt"/>
              </a:rPr>
              <a:t>Latex paints may be accepted at recycling facilities for disposal where they are blended with other latex paints for reuse.</a:t>
            </a:r>
          </a:p>
          <a:p>
            <a:pPr marL="171450" indent="-171450" eaLnBrk="1" hangingPunct="1">
              <a:buFont typeface="Arial" panose="020B0604020202020204" pitchFamily="34" charset="0"/>
              <a:buChar char="•"/>
            </a:pPr>
            <a:r>
              <a:rPr lang="en-US" altLang="en-US" dirty="0">
                <a:latin typeface="+mn-lt"/>
              </a:rPr>
              <a:t>For small amounts of latex paint left in containers, store with the lid off to dry or pour the small quantities in open barrels for drying.</a:t>
            </a:r>
          </a:p>
          <a:p>
            <a:pPr marL="171450" indent="-171450" eaLnBrk="1" hangingPunct="1">
              <a:buFont typeface="Arial" panose="020B0604020202020204" pitchFamily="34" charset="0"/>
              <a:buChar char="•"/>
            </a:pPr>
            <a:r>
              <a:rPr lang="en-US" altLang="en-US" dirty="0">
                <a:latin typeface="+mn-lt"/>
              </a:rPr>
              <a:t>For larger quantities, there are commercial products that can be mixed with latex paint to instantly harden the mixture for disposal.</a:t>
            </a:r>
          </a:p>
          <a:p>
            <a:pPr marL="171450" indent="-171450" eaLnBrk="1" hangingPunct="1">
              <a:buFont typeface="Arial" panose="020B0604020202020204" pitchFamily="34" charset="0"/>
              <a:buChar char="•"/>
            </a:pPr>
            <a:r>
              <a:rPr lang="en-US" altLang="en-US" dirty="0">
                <a:latin typeface="+mn-lt"/>
              </a:rPr>
              <a:t>Reuse of latex paints is the most favorable BMP; the blends of paints can be used for painting city properties and outside structures.</a:t>
            </a:r>
          </a:p>
          <a:p>
            <a:pPr marL="171450" indent="-171450" eaLnBrk="1" hangingPunct="1">
              <a:buFont typeface="Arial" panose="020B0604020202020204" pitchFamily="34" charset="0"/>
              <a:buChar char="•"/>
            </a:pPr>
            <a:r>
              <a:rPr lang="en-US" altLang="en-US" dirty="0">
                <a:latin typeface="+mn-lt"/>
              </a:rPr>
              <a:t>Dispose of cleanup wash water of equipment and brushes in the sanitary sewer. Do not pour cleaning liquids into gutters, inlets, ditches or creeks.</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mn-lt"/>
              </a:rPr>
              <a:t>Oil-based paints tend to have the advantage of greater durability, but their use and cleanup requires harsh chemicals and solvents.</a:t>
            </a:r>
          </a:p>
          <a:p>
            <a:pPr marL="171450" indent="-171450">
              <a:buFont typeface="Arial" panose="020B0604020202020204" pitchFamily="34" charset="0"/>
              <a:buChar char="•"/>
            </a:pPr>
            <a:r>
              <a:rPr lang="en-US" dirty="0">
                <a:latin typeface="+mn-lt"/>
              </a:rPr>
              <a:t>Reuse and recycle oil-based paints as much as possible. There are many commercial recycling centers that will accept oil-based paints.</a:t>
            </a:r>
          </a:p>
          <a:p>
            <a:pPr marL="171450" indent="-171450">
              <a:buFont typeface="Arial" panose="020B0604020202020204" pitchFamily="34" charset="0"/>
              <a:buChar char="•"/>
            </a:pPr>
            <a:r>
              <a:rPr lang="en-US" dirty="0">
                <a:latin typeface="+mn-lt"/>
              </a:rPr>
              <a:t>Consult with your supervisor on the procedures to use for proper disposal of oil-based paints.</a:t>
            </a:r>
          </a:p>
          <a:p>
            <a:pPr marL="171450" indent="-171450">
              <a:buFont typeface="Arial" panose="020B0604020202020204" pitchFamily="34" charset="0"/>
              <a:buChar char="•"/>
            </a:pPr>
            <a:r>
              <a:rPr lang="en-US" dirty="0">
                <a:latin typeface="+mn-lt"/>
              </a:rPr>
              <a:t>Never dispose of solvents or cleaning solutions in gutters, inlets, ditches or creeks.</a:t>
            </a:r>
          </a:p>
          <a:p>
            <a:pPr marL="171450" indent="-171450">
              <a:buFont typeface="Arial" panose="020B0604020202020204" pitchFamily="34" charset="0"/>
              <a:buChar char="•"/>
            </a:pPr>
            <a:r>
              <a:rPr lang="en-US" dirty="0">
                <a:latin typeface="+mn-lt"/>
              </a:rPr>
              <a:t>Oil-based paints and solvents are highly toxic to aquatic life.</a:t>
            </a:r>
            <a:endParaRPr lang="en-US" dirty="0"/>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11</a:t>
            </a:fld>
            <a:endParaRPr lang="en-US" altLang="en-US"/>
          </a:p>
        </p:txBody>
      </p:sp>
    </p:spTree>
    <p:extLst>
      <p:ext uri="{BB962C8B-B14F-4D97-AF65-F5344CB8AC3E}">
        <p14:creationId xmlns:p14="http://schemas.microsoft.com/office/powerpoint/2010/main" val="317518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8C3712A-9DF0-4383-8F7F-A32CB7F35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C4A6193-C897-4AC4-8FE7-1687D9854D0E}" type="slidenum">
              <a:rPr lang="en-US" altLang="en-US"/>
              <a:pPr eaLnBrk="1" hangingPunct="1">
                <a:spcBef>
                  <a:spcPct val="0"/>
                </a:spcBef>
              </a:pPr>
              <a:t>12</a:t>
            </a:fld>
            <a:endParaRPr lang="en-US" altLang="en-US"/>
          </a:p>
        </p:txBody>
      </p:sp>
      <p:sp>
        <p:nvSpPr>
          <p:cNvPr id="36867" name="Rectangle 2">
            <a:extLst>
              <a:ext uri="{FF2B5EF4-FFF2-40B4-BE49-F238E27FC236}">
                <a16:creationId xmlns:a16="http://schemas.microsoft.com/office/drawing/2014/main" id="{B2024853-57CB-4657-93B8-003DD979AC3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BC244D2-8ED5-46DF-9CA1-6DA4ABF2A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Materials that are designated as Hazardous Waste under federal and state rules are based upon the types and quantities of the material.</a:t>
            </a:r>
          </a:p>
          <a:p>
            <a:pPr marL="171450" indent="-171450" eaLnBrk="1" hangingPunct="1">
              <a:buFont typeface="Arial" panose="020B0604020202020204" pitchFamily="34" charset="0"/>
              <a:buChar char="•"/>
            </a:pPr>
            <a:r>
              <a:rPr lang="en-US" altLang="en-US" dirty="0">
                <a:latin typeface="+mn-lt"/>
              </a:rPr>
              <a:t>The federal and state hazardous waste rules are very complex involving several major laws and dozens of different regulations (rules).</a:t>
            </a:r>
          </a:p>
          <a:p>
            <a:pPr marL="171450" indent="-171450" eaLnBrk="1" hangingPunct="1">
              <a:buFont typeface="Arial" panose="020B0604020202020204" pitchFamily="34" charset="0"/>
              <a:buChar char="•"/>
            </a:pPr>
            <a:r>
              <a:rPr lang="en-US" altLang="en-US" dirty="0">
                <a:latin typeface="+mn-lt"/>
              </a:rPr>
              <a:t>When a city or county purchases a material for use, it is not a “waste”. </a:t>
            </a:r>
          </a:p>
          <a:p>
            <a:pPr marL="171450" indent="-171450" eaLnBrk="1" hangingPunct="1">
              <a:buFont typeface="Arial" panose="020B0604020202020204" pitchFamily="34" charset="0"/>
              <a:buChar char="•"/>
            </a:pPr>
            <a:r>
              <a:rPr lang="en-US" altLang="en-US" dirty="0">
                <a:latin typeface="+mn-lt"/>
              </a:rPr>
              <a:t>However, any material that is no longer needed and is not to be recycled or reused becomes a waste material. </a:t>
            </a:r>
          </a:p>
          <a:p>
            <a:pPr marL="171450" indent="-171450" eaLnBrk="1" hangingPunct="1">
              <a:buFont typeface="Arial" panose="020B0604020202020204" pitchFamily="34" charset="0"/>
              <a:buChar char="•"/>
            </a:pPr>
            <a:r>
              <a:rPr lang="en-US" altLang="en-US" dirty="0">
                <a:latin typeface="+mn-lt"/>
              </a:rPr>
              <a:t>If the waste material is of a certain type of chemical, blend of chemicals, and in certain quantities, it may be defined as “Hazardous Waste” under one or more laws and rules.</a:t>
            </a:r>
          </a:p>
          <a:p>
            <a:pPr marL="171450" indent="-171450" eaLnBrk="1" hangingPunct="1">
              <a:buFont typeface="Arial" panose="020B0604020202020204" pitchFamily="34" charset="0"/>
              <a:buChar char="•"/>
            </a:pPr>
            <a:r>
              <a:rPr lang="en-US" altLang="en-US" dirty="0">
                <a:latin typeface="+mn-lt"/>
              </a:rPr>
              <a:t>Your organization becomes the waste “Generator” of formerly useful products that now must be disposed of and meet the definition of Hazardous Waste.</a:t>
            </a:r>
          </a:p>
          <a:p>
            <a:pPr marL="171450" indent="-171450" eaLnBrk="1" hangingPunct="1">
              <a:buFont typeface="Arial" panose="020B0604020202020204" pitchFamily="34" charset="0"/>
              <a:buChar char="•"/>
            </a:pPr>
            <a:r>
              <a:rPr lang="en-US" altLang="en-US" dirty="0">
                <a:latin typeface="+mn-lt"/>
              </a:rPr>
              <a:t>The generator of the hazardous waste remains responsible for the waste until it is properly disposed of.  This is often referred to as “Cradle to Grave” in handling hazardous waste.  </a:t>
            </a:r>
          </a:p>
          <a:p>
            <a:pPr marL="171450" indent="-171450" eaLnBrk="1" hangingPunct="1">
              <a:buFont typeface="Arial" panose="020B0604020202020204" pitchFamily="34" charset="0"/>
              <a:buChar char="•"/>
            </a:pPr>
            <a:r>
              <a:rPr lang="en-US" altLang="en-US" dirty="0">
                <a:latin typeface="+mn-lt"/>
              </a:rPr>
              <a:t>You are responsible for the proper storage, transport and final disposal of all Hazardous Waste you generate.</a:t>
            </a:r>
          </a:p>
          <a:p>
            <a:pPr marL="171450" indent="-171450" eaLnBrk="1" hangingPunct="1">
              <a:buFont typeface="Arial" panose="020B0604020202020204" pitchFamily="34" charset="0"/>
              <a:buChar char="•"/>
            </a:pPr>
            <a:r>
              <a:rPr lang="en-US" altLang="en-US" dirty="0">
                <a:latin typeface="+mn-lt"/>
              </a:rPr>
              <a:t>Improper handling, releases or disposal of your waste, even by a third party to which you legally transferred responsibility, will still be your legal liability.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mn-lt"/>
              </a:rPr>
              <a:t>Storm drains collect so much trash, sediment and plant materials that blockages form, preventing the free-flow of stormwater.</a:t>
            </a:r>
          </a:p>
          <a:p>
            <a:pPr marL="171450" indent="-171450">
              <a:buFont typeface="Arial" panose="020B0604020202020204" pitchFamily="34" charset="0"/>
              <a:buChar char="•"/>
            </a:pPr>
            <a:r>
              <a:rPr lang="en-US" dirty="0">
                <a:latin typeface="+mn-lt"/>
              </a:rPr>
              <a:t>Specialized equipment must then be used to remove this debris.</a:t>
            </a:r>
          </a:p>
          <a:p>
            <a:pPr marL="171450" indent="-171450">
              <a:buFont typeface="Arial" panose="020B0604020202020204" pitchFamily="34" charset="0"/>
              <a:buChar char="•"/>
            </a:pPr>
            <a:r>
              <a:rPr lang="en-US" dirty="0">
                <a:latin typeface="+mn-lt"/>
              </a:rPr>
              <a:t>The materials collected with these inlet cleaning activities must be disposed of properly, preferably in a municipal or sanitary landfill.</a:t>
            </a:r>
          </a:p>
          <a:p>
            <a:pPr marL="171450" indent="-171450">
              <a:buFont typeface="Arial" panose="020B0604020202020204" pitchFamily="34" charset="0"/>
              <a:buChar char="•"/>
            </a:pPr>
            <a:r>
              <a:rPr lang="en-US" dirty="0">
                <a:latin typeface="+mn-lt"/>
              </a:rPr>
              <a:t>In addition, after completing each inlet cleanup, sweep up all materials spilled around the site.</a:t>
            </a:r>
          </a:p>
          <a:p>
            <a:pPr marL="171450" indent="-171450">
              <a:buFont typeface="Arial" panose="020B0604020202020204" pitchFamily="34" charset="0"/>
              <a:buChar char="•"/>
            </a:pPr>
            <a:r>
              <a:rPr lang="en-US" dirty="0">
                <a:latin typeface="+mn-lt"/>
              </a:rPr>
              <a:t>Report to your supervisor any suspected illegal disposal or waste dumping that you find.</a:t>
            </a:r>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13</a:t>
            </a:fld>
            <a:endParaRPr lang="en-US" altLang="en-US"/>
          </a:p>
        </p:txBody>
      </p:sp>
    </p:spTree>
    <p:extLst>
      <p:ext uri="{BB962C8B-B14F-4D97-AF65-F5344CB8AC3E}">
        <p14:creationId xmlns:p14="http://schemas.microsoft.com/office/powerpoint/2010/main" val="413957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Placing messages for the public on storm drain drop inlets is a popular BMP.</a:t>
            </a:r>
          </a:p>
          <a:p>
            <a:pPr marL="171450" indent="-171450">
              <a:buFont typeface="Arial" panose="020B0604020202020204" pitchFamily="34" charset="0"/>
              <a:buChar char="•"/>
            </a:pPr>
            <a:r>
              <a:rPr lang="en-US" dirty="0">
                <a:latin typeface="+mn-lt"/>
              </a:rPr>
              <a:t>The messages encourage proper disposal of wastes and remind people that storm drains flow directly to ponds and creeks, never to some treatment plant.</a:t>
            </a:r>
          </a:p>
          <a:p>
            <a:pPr marL="171450" indent="-171450">
              <a:buFont typeface="Arial" panose="020B0604020202020204" pitchFamily="34" charset="0"/>
              <a:buChar char="•"/>
            </a:pPr>
            <a:r>
              <a:rPr lang="en-US" dirty="0">
                <a:latin typeface="+mn-lt"/>
              </a:rPr>
              <a:t>Your organization may request your help with placing markers on drop inlets; these can be plastic placards, medallions, or messages spray-painted directly with stencils.</a:t>
            </a:r>
          </a:p>
          <a:p>
            <a:pPr marL="171450" indent="-171450">
              <a:buFont typeface="Arial" panose="020B0604020202020204" pitchFamily="34" charset="0"/>
              <a:buChar char="•"/>
            </a:pPr>
            <a:r>
              <a:rPr lang="en-US" dirty="0">
                <a:latin typeface="+mn-lt"/>
              </a:rPr>
              <a:t>When you visit a drop inlet, make sure that any marking is still clearly visible. If it is damaged or faded, notify your supervisor so that it can be repaired or replaced.</a:t>
            </a:r>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14</a:t>
            </a:fld>
            <a:endParaRPr lang="en-US" altLang="en-US"/>
          </a:p>
        </p:txBody>
      </p:sp>
    </p:spTree>
    <p:extLst>
      <p:ext uri="{BB962C8B-B14F-4D97-AF65-F5344CB8AC3E}">
        <p14:creationId xmlns:p14="http://schemas.microsoft.com/office/powerpoint/2010/main" val="3198310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D152048-B84B-49E9-9C2C-7F04379CB9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3386FEA-D910-4A0B-94EC-99603B884393}" type="slidenum">
              <a:rPr lang="en-US" altLang="en-US"/>
              <a:pPr eaLnBrk="1" hangingPunct="1">
                <a:spcBef>
                  <a:spcPct val="0"/>
                </a:spcBef>
              </a:pPr>
              <a:t>15</a:t>
            </a:fld>
            <a:endParaRPr lang="en-US" altLang="en-US"/>
          </a:p>
        </p:txBody>
      </p:sp>
      <p:sp>
        <p:nvSpPr>
          <p:cNvPr id="37891" name="Rectangle 2">
            <a:extLst>
              <a:ext uri="{FF2B5EF4-FFF2-40B4-BE49-F238E27FC236}">
                <a16:creationId xmlns:a16="http://schemas.microsoft.com/office/drawing/2014/main" id="{3656169C-B670-49D0-B923-32E5EF7993EC}"/>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B3D8D12A-7BFA-4B9D-AC55-69B9508273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Whenever municipal crews travel to or are at an MS4 job site, they often find signs of potential pollution.</a:t>
            </a:r>
          </a:p>
          <a:p>
            <a:pPr marL="171450" indent="-171450" eaLnBrk="1" hangingPunct="1">
              <a:buFont typeface="Arial" panose="020B0604020202020204" pitchFamily="34" charset="0"/>
              <a:buChar char="•"/>
            </a:pPr>
            <a:r>
              <a:rPr lang="en-US" altLang="en-US" dirty="0">
                <a:latin typeface="+mn-lt"/>
              </a:rPr>
              <a:t>If pollution of any sort is found, report the incident to your supervisor. Do not attempt to  examine the materials, there may be dangerous chemicals present.</a:t>
            </a:r>
          </a:p>
          <a:p>
            <a:pPr marL="171450" indent="-171450" eaLnBrk="1" hangingPunct="1">
              <a:buFont typeface="Arial" panose="020B0604020202020204" pitchFamily="34" charset="0"/>
              <a:buChar char="•"/>
            </a:pPr>
            <a:r>
              <a:rPr lang="en-US" altLang="en-US" dirty="0">
                <a:latin typeface="+mn-lt"/>
              </a:rPr>
              <a:t>The report you submit will trigger a formal chain of events to investigate the pollution problem under OKR04’s “source-tracing” requirement (MCM-3) for illicit discharges.</a:t>
            </a:r>
          </a:p>
          <a:p>
            <a:pPr marL="171450" indent="-171450" eaLnBrk="1" hangingPunct="1">
              <a:buFont typeface="Arial" panose="020B0604020202020204" pitchFamily="34" charset="0"/>
              <a:buChar char="•"/>
            </a:pPr>
            <a:r>
              <a:rPr lang="en-US" altLang="en-US" dirty="0">
                <a:latin typeface="+mn-lt"/>
              </a:rPr>
              <a:t>The fire department or a Hazmat team may have to be contacted if the initial investigators need help with potentially dangerous pollutants at the site.</a:t>
            </a:r>
          </a:p>
          <a:p>
            <a:pPr marL="171450" indent="-171450" eaLnBrk="1" hangingPunct="1">
              <a:buFont typeface="Arial" panose="020B0604020202020204" pitchFamily="34" charset="0"/>
              <a:buChar char="•"/>
            </a:pPr>
            <a:r>
              <a:rPr lang="en-US" altLang="en-US" dirty="0">
                <a:latin typeface="+mn-lt"/>
              </a:rPr>
              <a:t>Often, additional resources may need to become involved, such as an emergency response company, consultant, waste disposal company or DEQ investigators.</a:t>
            </a:r>
          </a:p>
          <a:p>
            <a:pPr marL="171450" indent="-171450" eaLnBrk="1" hangingPunct="1">
              <a:buFont typeface="Arial" panose="020B0604020202020204" pitchFamily="34" charset="0"/>
              <a:buChar char="•"/>
            </a:pPr>
            <a:r>
              <a:rPr lang="en-US" altLang="en-US" dirty="0">
                <a:latin typeface="+mn-lt"/>
              </a:rPr>
              <a:t>Locating the responsible party and ensuring cleanup may involve days of field and lab investigations, enforcement actions and negotiations between multiple parties.</a:t>
            </a:r>
          </a:p>
          <a:p>
            <a:pPr marL="171450" indent="-171450" eaLnBrk="1" hangingPunct="1">
              <a:buFont typeface="Arial" panose="020B0604020202020204" pitchFamily="34" charset="0"/>
              <a:buChar char="•"/>
            </a:pPr>
            <a:r>
              <a:rPr lang="en-US" altLang="en-US" dirty="0">
                <a:latin typeface="+mn-lt"/>
              </a:rPr>
              <a:t>But your job is the most important: the initial report of a “pollution find” that begins the process.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95F6405-9585-4040-8406-D5A118D560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F66D87F-C490-4E91-9923-6EA9C0DF2900}" type="slidenum">
              <a:rPr lang="en-US" altLang="en-US"/>
              <a:pPr eaLnBrk="1" hangingPunct="1">
                <a:spcBef>
                  <a:spcPct val="0"/>
                </a:spcBef>
              </a:pPr>
              <a:t>16</a:t>
            </a:fld>
            <a:endParaRPr lang="en-US" altLang="en-US"/>
          </a:p>
        </p:txBody>
      </p:sp>
      <p:sp>
        <p:nvSpPr>
          <p:cNvPr id="38915" name="Rectangle 2">
            <a:extLst>
              <a:ext uri="{FF2B5EF4-FFF2-40B4-BE49-F238E27FC236}">
                <a16:creationId xmlns:a16="http://schemas.microsoft.com/office/drawing/2014/main" id="{B05EEA90-2886-4103-A13F-64844AEFE35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2422559-8FB0-44AC-8240-18A4F72F89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Always remember that part of your job in MS4 system maintenance and new construction is to report pollution finds.</a:t>
            </a:r>
          </a:p>
          <a:p>
            <a:pPr marL="171450" indent="-171450" eaLnBrk="1" hangingPunct="1">
              <a:buFont typeface="Arial" panose="020B0604020202020204" pitchFamily="34" charset="0"/>
              <a:buChar char="•"/>
            </a:pPr>
            <a:r>
              <a:rPr lang="en-US" altLang="en-US" dirty="0">
                <a:latin typeface="+mn-lt"/>
              </a:rPr>
              <a:t>At that point, your involvement ends, other than perhaps answering questions about your initial observations.</a:t>
            </a:r>
          </a:p>
          <a:p>
            <a:pPr marL="171450" indent="-171450" eaLnBrk="1" hangingPunct="1">
              <a:buFont typeface="Arial" panose="020B0604020202020204" pitchFamily="34" charset="0"/>
              <a:buChar char="•"/>
            </a:pPr>
            <a:r>
              <a:rPr lang="en-US" altLang="en-US" dirty="0">
                <a:latin typeface="+mn-lt"/>
              </a:rPr>
              <a:t>Never investigate any chemicals or containers yourself; leave that to those with the proper training and equipment.</a:t>
            </a:r>
          </a:p>
          <a:p>
            <a:pPr marL="171450" indent="-171450" eaLnBrk="1" hangingPunct="1">
              <a:buFont typeface="Arial" panose="020B0604020202020204" pitchFamily="34" charset="0"/>
              <a:buChar char="•"/>
            </a:pPr>
            <a:r>
              <a:rPr lang="en-US" altLang="en-US" dirty="0">
                <a:latin typeface="+mn-lt"/>
              </a:rPr>
              <a:t>Your safety, and that of all workers, is paramount.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It is often too easy to forget, or not have the time, to create protected enclosures or covers for temporary stockpiles of dirt, sand and other materials at construction sites.</a:t>
            </a:r>
          </a:p>
          <a:p>
            <a:pPr marL="171450" indent="-171450">
              <a:buFont typeface="Arial" panose="020B0604020202020204" pitchFamily="34" charset="0"/>
              <a:buChar char="•"/>
            </a:pPr>
            <a:r>
              <a:rPr lang="en-US" dirty="0">
                <a:latin typeface="+mn-lt"/>
              </a:rPr>
              <a:t>In many cases, the materials come from the site itself during excavation.</a:t>
            </a:r>
          </a:p>
          <a:p>
            <a:pPr marL="171450" indent="-171450">
              <a:buFont typeface="Arial" panose="020B0604020202020204" pitchFamily="34" charset="0"/>
              <a:buChar char="•"/>
            </a:pPr>
            <a:r>
              <a:rPr lang="en-US" dirty="0">
                <a:latin typeface="+mn-lt"/>
              </a:rPr>
              <a:t>Your supervisor and OKR04-permitted city or county should have procedures for onsite management of stockpiled and excavated materials. </a:t>
            </a:r>
          </a:p>
          <a:p>
            <a:pPr marL="171450" indent="-171450">
              <a:buFont typeface="Arial" panose="020B0604020202020204" pitchFamily="34" charset="0"/>
              <a:buChar char="•"/>
            </a:pPr>
            <a:r>
              <a:rPr lang="en-US" dirty="0">
                <a:latin typeface="+mn-lt"/>
              </a:rPr>
              <a:t>Tarp coverings and/or silt barriers are the best BMPs to use for onsite management.</a:t>
            </a:r>
          </a:p>
          <a:p>
            <a:pPr marL="171450" indent="-171450">
              <a:buFont typeface="Arial" panose="020B0604020202020204" pitchFamily="34" charset="0"/>
              <a:buChar char="•"/>
            </a:pPr>
            <a:r>
              <a:rPr lang="en-US" dirty="0">
                <a:latin typeface="+mn-lt"/>
              </a:rPr>
              <a:t>The goal is to prevent sediment from being eroded away in rainfall runoff into local storm drains or creeks as pollution.</a:t>
            </a:r>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17</a:t>
            </a:fld>
            <a:endParaRPr lang="en-US" altLang="en-US"/>
          </a:p>
        </p:txBody>
      </p:sp>
    </p:spTree>
    <p:extLst>
      <p:ext uri="{BB962C8B-B14F-4D97-AF65-F5344CB8AC3E}">
        <p14:creationId xmlns:p14="http://schemas.microsoft.com/office/powerpoint/2010/main" val="97412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4FB024F4-D82C-4E2B-8A75-CC42755CA9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C2B20A0-EB86-4901-A2DF-586AC49960E9}" type="slidenum">
              <a:rPr lang="en-US" altLang="en-US"/>
              <a:pPr eaLnBrk="1" hangingPunct="1">
                <a:spcBef>
                  <a:spcPct val="0"/>
                </a:spcBef>
              </a:pPr>
              <a:t>18</a:t>
            </a:fld>
            <a:endParaRPr lang="en-US" altLang="en-US"/>
          </a:p>
        </p:txBody>
      </p:sp>
      <p:sp>
        <p:nvSpPr>
          <p:cNvPr id="39939" name="Rectangle 2">
            <a:extLst>
              <a:ext uri="{FF2B5EF4-FFF2-40B4-BE49-F238E27FC236}">
                <a16:creationId xmlns:a16="http://schemas.microsoft.com/office/drawing/2014/main" id="{500C1A7C-97E9-46F8-8F99-E430824508F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8AF0902A-0338-4571-AF7C-E1C315A641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Even gentle slopes can quickly erode soil during rainfall unless stabilized.</a:t>
            </a:r>
          </a:p>
          <a:p>
            <a:pPr marL="171450" indent="-171450" eaLnBrk="1" hangingPunct="1">
              <a:buFont typeface="Arial" panose="020B0604020202020204" pitchFamily="34" charset="0"/>
              <a:buChar char="•"/>
            </a:pPr>
            <a:r>
              <a:rPr lang="en-US" altLang="en-US" dirty="0">
                <a:latin typeface="+mn-lt"/>
              </a:rPr>
              <a:t>There are many types of “erosion control” BMPs to choose from; consult your supervisor for the best options for each site. </a:t>
            </a:r>
          </a:p>
          <a:p>
            <a:pPr marL="171450" indent="-171450" eaLnBrk="1" hangingPunct="1">
              <a:buFont typeface="Arial" panose="020B0604020202020204" pitchFamily="34" charset="0"/>
              <a:buChar char="•"/>
            </a:pPr>
            <a:r>
              <a:rPr lang="en-US" altLang="en-US" dirty="0">
                <a:latin typeface="+mn-lt"/>
              </a:rPr>
              <a:t>Spreading grass seed onto bare soil by itself is likely to fail, especially if the type of grass is not in its natural growing season or environment.</a:t>
            </a:r>
          </a:p>
          <a:p>
            <a:pPr marL="171450" indent="-171450" eaLnBrk="1" hangingPunct="1">
              <a:buFont typeface="Arial" panose="020B0604020202020204" pitchFamily="34" charset="0"/>
              <a:buChar char="•"/>
            </a:pPr>
            <a:r>
              <a:rPr lang="en-US" altLang="en-US" dirty="0">
                <a:latin typeface="+mn-lt"/>
              </a:rPr>
              <a:t>A more favorable option is to use mulches or slurries that combine seeds with fertilizers and an organic mulch that protects bare soil from rainfall erosion.</a:t>
            </a:r>
          </a:p>
          <a:p>
            <a:pPr marL="171450" indent="-171450" eaLnBrk="1" hangingPunct="1">
              <a:buFont typeface="Arial" panose="020B0604020202020204" pitchFamily="34" charset="0"/>
              <a:buChar char="•"/>
            </a:pPr>
            <a:r>
              <a:rPr lang="en-US" altLang="en-US" dirty="0">
                <a:latin typeface="+mn-lt"/>
              </a:rPr>
              <a:t>Many of these products are in a liquid form for spraying onto the soil directly.</a:t>
            </a:r>
          </a:p>
          <a:p>
            <a:pPr marL="171450" indent="-171450" eaLnBrk="1" hangingPunct="1">
              <a:buFont typeface="Arial" panose="020B0604020202020204" pitchFamily="34" charset="0"/>
              <a:buChar char="•"/>
            </a:pPr>
            <a:r>
              <a:rPr lang="en-US" altLang="en-US" dirty="0">
                <a:latin typeface="+mn-lt"/>
              </a:rPr>
              <a:t>Sod is another good BMP option if vegetation cover is required quickly for a site.</a:t>
            </a:r>
          </a:p>
          <a:p>
            <a:pPr marL="171450" indent="-171450" eaLnBrk="1" hangingPunct="1">
              <a:buFont typeface="Arial" panose="020B0604020202020204" pitchFamily="34" charset="0"/>
              <a:buChar char="•"/>
            </a:pPr>
            <a:r>
              <a:rPr lang="en-US" altLang="en-US" dirty="0">
                <a:latin typeface="+mn-lt"/>
              </a:rPr>
              <a:t>Some ditches can have such erosive flows that special devices need to be added to retard flow rates. These “check dams” slow down water velocity to reduce erosion.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7D0692E-6891-4D2A-98A8-CF85729DEB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7CAB010-B741-4759-9324-88AF6E1EDA12}" type="slidenum">
              <a:rPr lang="en-US" altLang="en-US"/>
              <a:pPr eaLnBrk="1" hangingPunct="1">
                <a:spcBef>
                  <a:spcPct val="0"/>
                </a:spcBef>
              </a:pPr>
              <a:t>19</a:t>
            </a:fld>
            <a:endParaRPr lang="en-US" altLang="en-US"/>
          </a:p>
        </p:txBody>
      </p:sp>
      <p:sp>
        <p:nvSpPr>
          <p:cNvPr id="40963" name="Rectangle 2">
            <a:extLst>
              <a:ext uri="{FF2B5EF4-FFF2-40B4-BE49-F238E27FC236}">
                <a16:creationId xmlns:a16="http://schemas.microsoft.com/office/drawing/2014/main" id="{2B31121F-D8E5-466E-AEF6-6BB4CF77F2F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C6DB5CC-CF08-407F-99C1-960440BB02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Most cities and towns in Oklahoma apply at least limited amounts of salt and sand/salt mixtures on roadways for ice control during harsh winters.</a:t>
            </a:r>
          </a:p>
          <a:p>
            <a:pPr marL="171450" indent="-171450" eaLnBrk="1" hangingPunct="1">
              <a:buFont typeface="Arial" panose="020B0604020202020204" pitchFamily="34" charset="0"/>
              <a:buChar char="•"/>
            </a:pPr>
            <a:r>
              <a:rPr lang="en-US" altLang="en-US" dirty="0">
                <a:latin typeface="+mn-lt"/>
              </a:rPr>
              <a:t>The salt used most, sodium chloride (NaCl – table salt in a rough crystal form) is plentiful and cheap, but it is also highly corrosive to vehicles, bridges and roads.</a:t>
            </a:r>
          </a:p>
          <a:p>
            <a:pPr marL="171450" indent="-171450" eaLnBrk="1" hangingPunct="1">
              <a:buFont typeface="Arial" panose="020B0604020202020204" pitchFamily="34" charset="0"/>
              <a:buChar char="•"/>
            </a:pPr>
            <a:r>
              <a:rPr lang="en-US" altLang="en-US" dirty="0">
                <a:latin typeface="+mn-lt"/>
              </a:rPr>
              <a:t>In addition, roadway salt eventually is carried by snow melt and rainfall into local ponds and creeks where it can have toxic effects.</a:t>
            </a:r>
          </a:p>
          <a:p>
            <a:pPr marL="171450" indent="-171450" eaLnBrk="1" hangingPunct="1">
              <a:buFont typeface="Arial" panose="020B0604020202020204" pitchFamily="34" charset="0"/>
              <a:buChar char="•"/>
            </a:pPr>
            <a:r>
              <a:rPr lang="en-US" altLang="en-US" dirty="0">
                <a:latin typeface="+mn-lt"/>
              </a:rPr>
              <a:t>In recent years, less toxic and less corrosive alternatives to NaCl salt are now available to cities for roadway applications.</a:t>
            </a:r>
          </a:p>
          <a:p>
            <a:pPr marL="171450" indent="-171450" eaLnBrk="1" hangingPunct="1">
              <a:buFont typeface="Arial" panose="020B0604020202020204" pitchFamily="34" charset="0"/>
              <a:buChar char="•"/>
            </a:pPr>
            <a:r>
              <a:rPr lang="en-US" altLang="en-US" dirty="0">
                <a:latin typeface="+mn-lt"/>
              </a:rPr>
              <a:t>CMA or KA won’t corrode metal structures as quickly as some of the cheaper deicing salts.  </a:t>
            </a:r>
          </a:p>
          <a:p>
            <a:pPr marL="171450" indent="-171450" eaLnBrk="1" hangingPunct="1">
              <a:buFont typeface="Arial" panose="020B0604020202020204" pitchFamily="34" charset="0"/>
              <a:buChar char="•"/>
            </a:pPr>
            <a:r>
              <a:rPr lang="en-US" altLang="en-US" dirty="0">
                <a:latin typeface="+mn-lt"/>
              </a:rPr>
              <a:t>Lower maintenance and repair costs on bridges and other structures could off-set the higher material cost. </a:t>
            </a:r>
          </a:p>
          <a:p>
            <a:pPr marL="171450" indent="-171450" eaLnBrk="1" hangingPunct="1">
              <a:buFont typeface="Arial" panose="020B0604020202020204" pitchFamily="34" charset="0"/>
              <a:buChar char="•"/>
            </a:pPr>
            <a:r>
              <a:rPr lang="en-US" altLang="en-US" dirty="0">
                <a:latin typeface="+mn-lt"/>
              </a:rPr>
              <a:t>Consider using these less toxic and corrosive salts around bridges (which are over creeks and rivers) and around wetlands or other sensitive areas. </a:t>
            </a:r>
          </a:p>
          <a:p>
            <a:pPr marL="171450" indent="-171450" eaLnBrk="1" hangingPunct="1">
              <a:buFont typeface="Arial" panose="020B0604020202020204" pitchFamily="34" charset="0"/>
              <a:buChar char="•"/>
            </a:pPr>
            <a:r>
              <a:rPr lang="en-US" altLang="en-US" dirty="0">
                <a:latin typeface="+mn-lt"/>
              </a:rPr>
              <a:t>Truck spreaders should be calibrated and checked often to ensure proper amounts are dispersed. </a:t>
            </a:r>
          </a:p>
          <a:p>
            <a:pPr marL="171450" indent="-171450" eaLnBrk="1" hangingPunct="1">
              <a:buFont typeface="Arial" panose="020B0604020202020204" pitchFamily="34" charset="0"/>
              <a:buChar char="•"/>
            </a:pPr>
            <a:r>
              <a:rPr lang="en-US" altLang="en-US" dirty="0">
                <a:latin typeface="+mn-lt"/>
              </a:rPr>
              <a:t>The amounts of deicer chemicals should be recorded.  If possible, sand and salt can be swept up from streets after the winter event ends.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In order to consider pollution that comes from maintenance of MS4 systems, we need to know how EPA and DEQ define pollution.</a:t>
            </a:r>
          </a:p>
          <a:p>
            <a:pPr marL="171450" indent="-171450">
              <a:buFont typeface="Arial" panose="020B0604020202020204" pitchFamily="34" charset="0"/>
              <a:buChar char="•"/>
            </a:pPr>
            <a:r>
              <a:rPr lang="en-US" dirty="0">
                <a:latin typeface="+mn-lt"/>
              </a:rPr>
              <a:t>The term used in stormwater permits and rules is “Illicit Discharge” (ID) which means the conveyance in stormwater flows (discharges) of pollutants (illicit substances).</a:t>
            </a:r>
          </a:p>
          <a:p>
            <a:pPr marL="171450" indent="-171450">
              <a:buFont typeface="Arial" panose="020B0604020202020204" pitchFamily="34" charset="0"/>
              <a:buChar char="•"/>
            </a:pPr>
            <a:r>
              <a:rPr lang="en-US" dirty="0">
                <a:latin typeface="+mn-lt"/>
              </a:rPr>
              <a:t>The definition of “Illicit Discharge” is purposely very broad with key words and phrases.</a:t>
            </a:r>
          </a:p>
          <a:p>
            <a:pPr marL="171450" indent="-171450">
              <a:buFont typeface="Arial" panose="020B0604020202020204" pitchFamily="34" charset="0"/>
              <a:buChar char="•"/>
            </a:pPr>
            <a:r>
              <a:rPr lang="en-US" dirty="0">
                <a:latin typeface="+mn-lt"/>
              </a:rPr>
              <a:t>ID begins by stating “</a:t>
            </a:r>
            <a:r>
              <a:rPr lang="en-US" i="1" dirty="0">
                <a:latin typeface="+mn-lt"/>
              </a:rPr>
              <a:t>any</a:t>
            </a:r>
            <a:r>
              <a:rPr lang="en-US" dirty="0">
                <a:latin typeface="+mn-lt"/>
              </a:rPr>
              <a:t>” discharge: this means that there are no lists of pollutants, therefore “</a:t>
            </a:r>
            <a:r>
              <a:rPr lang="en-US" i="1" dirty="0">
                <a:latin typeface="+mn-lt"/>
              </a:rPr>
              <a:t>any</a:t>
            </a:r>
            <a:r>
              <a:rPr lang="en-US" dirty="0">
                <a:latin typeface="+mn-lt"/>
              </a:rPr>
              <a:t>” type of substance is not allowed. </a:t>
            </a:r>
          </a:p>
          <a:p>
            <a:pPr marL="171450" indent="-171450">
              <a:buFont typeface="Arial" panose="020B0604020202020204" pitchFamily="34" charset="0"/>
              <a:buChar char="•"/>
            </a:pPr>
            <a:r>
              <a:rPr lang="en-US" dirty="0">
                <a:latin typeface="+mn-lt"/>
              </a:rPr>
              <a:t>An ID must be discharged to the MS4 system to be considered an illicit discharge by definition.</a:t>
            </a:r>
          </a:p>
          <a:p>
            <a:pPr marL="171450" indent="-171450">
              <a:buFont typeface="Arial" panose="020B0604020202020204" pitchFamily="34" charset="0"/>
              <a:buChar char="•"/>
            </a:pPr>
            <a:r>
              <a:rPr lang="en-US" dirty="0">
                <a:latin typeface="+mn-lt"/>
              </a:rPr>
              <a:t>The most important phrase, however, is that the discharge of an ID is anything “</a:t>
            </a:r>
            <a:r>
              <a:rPr lang="en-US" i="1" dirty="0">
                <a:latin typeface="+mn-lt"/>
              </a:rPr>
              <a:t>not entirely composed of stormwater</a:t>
            </a:r>
            <a:r>
              <a:rPr lang="en-US" dirty="0">
                <a:latin typeface="+mn-lt"/>
              </a:rPr>
              <a:t>”.</a:t>
            </a:r>
          </a:p>
          <a:p>
            <a:pPr marL="171450" indent="-171450">
              <a:buFont typeface="Arial" panose="020B0604020202020204" pitchFamily="34" charset="0"/>
              <a:buChar char="•"/>
            </a:pPr>
            <a:r>
              <a:rPr lang="en-US" dirty="0">
                <a:latin typeface="+mn-lt"/>
              </a:rPr>
              <a:t>This phrase means that the permitted city or county does not have to measure pollutant concentrations or prove that any Water Quality Standard (WQS) was violated.</a:t>
            </a:r>
          </a:p>
          <a:p>
            <a:pPr marL="171450" indent="-171450">
              <a:buFont typeface="Arial" panose="020B0604020202020204" pitchFamily="34" charset="0"/>
              <a:buChar char="•"/>
            </a:pPr>
            <a:r>
              <a:rPr lang="en-US" dirty="0">
                <a:latin typeface="+mn-lt"/>
              </a:rPr>
              <a:t>“</a:t>
            </a:r>
            <a:r>
              <a:rPr lang="en-US" i="1" dirty="0">
                <a:latin typeface="+mn-lt"/>
              </a:rPr>
              <a:t>Any</a:t>
            </a:r>
            <a:r>
              <a:rPr lang="en-US" dirty="0">
                <a:latin typeface="+mn-lt"/>
              </a:rPr>
              <a:t>” substance discharged to an MS4 that is not uncontaminated water is not allowed by the OKR04 permit.</a:t>
            </a:r>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2</a:t>
            </a:fld>
            <a:endParaRPr lang="en-US" altLang="en-US"/>
          </a:p>
        </p:txBody>
      </p:sp>
    </p:spTree>
    <p:extLst>
      <p:ext uri="{BB962C8B-B14F-4D97-AF65-F5344CB8AC3E}">
        <p14:creationId xmlns:p14="http://schemas.microsoft.com/office/powerpoint/2010/main" val="315735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8808D1A-D356-4523-BE5D-42FD680645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16E0FA0-1511-43BF-AEF6-A60164224F29}" type="slidenum">
              <a:rPr lang="en-US" altLang="en-US"/>
              <a:pPr eaLnBrk="1" hangingPunct="1">
                <a:spcBef>
                  <a:spcPct val="0"/>
                </a:spcBef>
              </a:pPr>
              <a:t>20</a:t>
            </a:fld>
            <a:endParaRPr lang="en-US" altLang="en-US"/>
          </a:p>
        </p:txBody>
      </p:sp>
      <p:sp>
        <p:nvSpPr>
          <p:cNvPr id="41987" name="Rectangle 2">
            <a:extLst>
              <a:ext uri="{FF2B5EF4-FFF2-40B4-BE49-F238E27FC236}">
                <a16:creationId xmlns:a16="http://schemas.microsoft.com/office/drawing/2014/main" id="{111152C5-6E73-4010-85BD-914CC4ED6A8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E7EA5BA-133C-4367-B94E-D5E0E3FE69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Streets are often the collectors of our community discards: trash, dirt, leaves, grass clippings, bottles… you name it, most types of “trash” ends up in street gutters.</a:t>
            </a:r>
          </a:p>
          <a:p>
            <a:pPr marL="171450" indent="-171450" eaLnBrk="1" hangingPunct="1">
              <a:buFont typeface="Arial" panose="020B0604020202020204" pitchFamily="34" charset="0"/>
              <a:buChar char="•"/>
            </a:pPr>
            <a:r>
              <a:rPr lang="en-US" altLang="en-US" dirty="0">
                <a:latin typeface="+mn-lt"/>
              </a:rPr>
              <a:t>All materials in streets are potential pollutants that can be washed down inlets, culverts and ditches into ponds and creeks.</a:t>
            </a:r>
          </a:p>
          <a:p>
            <a:pPr marL="171450" indent="-171450" eaLnBrk="1" hangingPunct="1">
              <a:buFont typeface="Arial" panose="020B0604020202020204" pitchFamily="34" charset="0"/>
              <a:buChar char="•"/>
            </a:pPr>
            <a:r>
              <a:rPr lang="en-US" altLang="en-US" dirty="0">
                <a:latin typeface="+mn-lt"/>
              </a:rPr>
              <a:t>An excellent BMP for removing street pollution is by using street sweepers. </a:t>
            </a:r>
          </a:p>
          <a:p>
            <a:pPr marL="171450" indent="-171450" eaLnBrk="1" hangingPunct="1">
              <a:buFont typeface="Arial" panose="020B0604020202020204" pitchFamily="34" charset="0"/>
              <a:buChar char="•"/>
            </a:pPr>
            <a:r>
              <a:rPr lang="en-US" altLang="en-US" dirty="0">
                <a:latin typeface="+mn-lt"/>
              </a:rPr>
              <a:t>If this BMP is used, records should be kept of amounts of debris removed, the frequency of seeping, and the miles of streets swept.</a:t>
            </a:r>
          </a:p>
          <a:p>
            <a:pPr marL="171450" indent="-171450" eaLnBrk="1" hangingPunct="1">
              <a:buFont typeface="Arial" panose="020B0604020202020204" pitchFamily="34" charset="0"/>
              <a:buChar char="•"/>
            </a:pPr>
            <a:r>
              <a:rPr lang="en-US" altLang="en-US" dirty="0">
                <a:latin typeface="+mn-lt"/>
              </a:rPr>
              <a:t>All materials removed from streets should be disposed of properly, preferably in a land fill. </a:t>
            </a:r>
          </a:p>
          <a:p>
            <a:pPr marL="171450" indent="-171450" eaLnBrk="1" hangingPunct="1">
              <a:buFont typeface="Arial" panose="020B0604020202020204" pitchFamily="34" charset="0"/>
              <a:buChar char="•"/>
            </a:pPr>
            <a:r>
              <a:rPr lang="en-US" altLang="en-US" dirty="0">
                <a:latin typeface="+mn-lt"/>
              </a:rPr>
              <a:t>Never stockpile of dispose of street sweeper contents by creeks or onto the ground where they can be washed into waterbodies as pollution.</a:t>
            </a:r>
          </a:p>
          <a:p>
            <a:pPr marL="171450" indent="-171450" eaLnBrk="1" hangingPunct="1">
              <a:buFont typeface="Arial" panose="020B0604020202020204" pitchFamily="34" charset="0"/>
              <a:buChar char="•"/>
            </a:pPr>
            <a:r>
              <a:rPr lang="en-US" altLang="en-US" dirty="0">
                <a:latin typeface="+mn-lt"/>
              </a:rPr>
              <a:t>Debris must pass a paint filter test and be deemed to not contain free liquids before going to a municipal landfill.</a:t>
            </a:r>
          </a:p>
          <a:p>
            <a:pPr marL="171450" indent="-171450" eaLnBrk="1" hangingPunct="1">
              <a:buFont typeface="Arial" panose="020B0604020202020204" pitchFamily="34" charset="0"/>
              <a:buChar char="•"/>
            </a:pPr>
            <a:r>
              <a:rPr lang="en-US" altLang="en-US" dirty="0">
                <a:latin typeface="+mn-lt"/>
              </a:rPr>
              <a:t>Therefore, sweep and collect before it gets wet or is flushed to a storm drain system by rain.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Pollution in stormwater systems isn’t difficult to identify; its done mostly by visual observation.</a:t>
            </a:r>
          </a:p>
          <a:p>
            <a:pPr marL="171450" indent="-171450">
              <a:buFont typeface="Arial" panose="020B0604020202020204" pitchFamily="34" charset="0"/>
              <a:buChar char="•"/>
            </a:pPr>
            <a:r>
              <a:rPr lang="en-US" dirty="0">
                <a:latin typeface="+mn-lt"/>
              </a:rPr>
              <a:t>Many visual signs are obvious: dead animals, floating trash, bags or piles of yard waste, leaking chemical containers, etc.</a:t>
            </a:r>
          </a:p>
          <a:p>
            <a:pPr marL="171450" indent="-171450">
              <a:buFont typeface="Arial" panose="020B0604020202020204" pitchFamily="34" charset="0"/>
              <a:buChar char="•"/>
            </a:pPr>
            <a:r>
              <a:rPr lang="en-US" dirty="0">
                <a:latin typeface="+mn-lt"/>
              </a:rPr>
              <a:t>Other types require a more thoughtful process: pipes or hoses that are in place to drain liquids (whether or not there is any flow), or trickle channels dug into creek banks.</a:t>
            </a:r>
          </a:p>
          <a:p>
            <a:pPr marL="171450" indent="-171450">
              <a:buFont typeface="Arial" panose="020B0604020202020204" pitchFamily="34" charset="0"/>
              <a:buChar char="•"/>
            </a:pPr>
            <a:r>
              <a:rPr lang="en-US" dirty="0">
                <a:latin typeface="+mn-lt"/>
              </a:rPr>
              <a:t>Often you will see strange colors in the water or creek bank soils: green, blue, red, yellow, etc. that just doesn’t look right, and often by some pipe or channel.</a:t>
            </a:r>
          </a:p>
          <a:p>
            <a:pPr marL="171450" indent="-171450">
              <a:buFont typeface="Arial" panose="020B0604020202020204" pitchFamily="34" charset="0"/>
              <a:buChar char="•"/>
            </a:pPr>
            <a:r>
              <a:rPr lang="en-US" dirty="0">
                <a:latin typeface="+mn-lt"/>
              </a:rPr>
              <a:t>Oil, even in tiny amounts, can turn the surface of the water a rainbow color, but often it’s difficult to see. </a:t>
            </a:r>
          </a:p>
          <a:p>
            <a:pPr marL="171450" indent="-171450">
              <a:buFont typeface="Arial" panose="020B0604020202020204" pitchFamily="34" charset="0"/>
              <a:buChar char="•"/>
            </a:pPr>
            <a:r>
              <a:rPr lang="en-US" dirty="0">
                <a:latin typeface="+mn-lt"/>
              </a:rPr>
              <a:t>Report suspicious colors anyway; some materials can be very toxic and dangerous chemicals.</a:t>
            </a:r>
          </a:p>
          <a:p>
            <a:pPr marL="171450" indent="-171450">
              <a:buFont typeface="Arial" panose="020B0604020202020204" pitchFamily="34" charset="0"/>
              <a:buChar char="•"/>
            </a:pPr>
            <a:r>
              <a:rPr lang="en-US" dirty="0">
                <a:latin typeface="+mn-lt"/>
              </a:rPr>
              <a:t>The biology in the stream can tell a story: dead or dying fish, masses of dead or luxurious growths of algae, stressed or dead plants, or masses of biological growth like slime or fungus.</a:t>
            </a:r>
          </a:p>
          <a:p>
            <a:pPr marL="171450" indent="-171450">
              <a:buFont typeface="Arial" panose="020B0604020202020204" pitchFamily="34" charset="0"/>
              <a:buChar char="•"/>
            </a:pPr>
            <a:r>
              <a:rPr lang="en-US" dirty="0">
                <a:latin typeface="+mn-lt"/>
              </a:rPr>
              <a:t>Flowing water in dry weather in creeks and ditches where there should be none often indicates an illicit discharge upstream and should be reported.</a:t>
            </a:r>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21</a:t>
            </a:fld>
            <a:endParaRPr lang="en-US" altLang="en-US"/>
          </a:p>
        </p:txBody>
      </p:sp>
    </p:spTree>
    <p:extLst>
      <p:ext uri="{BB962C8B-B14F-4D97-AF65-F5344CB8AC3E}">
        <p14:creationId xmlns:p14="http://schemas.microsoft.com/office/powerpoint/2010/main" val="59142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There are many federal and state agencies that have roles to play in hazardous waste handling and disposal and for worker safety.</a:t>
            </a:r>
          </a:p>
          <a:p>
            <a:pPr marL="171450" indent="-171450">
              <a:buFont typeface="Arial" panose="020B0604020202020204" pitchFamily="34" charset="0"/>
              <a:buChar char="•"/>
            </a:pPr>
            <a:r>
              <a:rPr lang="en-US" dirty="0">
                <a:latin typeface="+mn-lt"/>
              </a:rPr>
              <a:t>The phone numbers and website addresses shown above have been recently updated.</a:t>
            </a:r>
          </a:p>
          <a:p>
            <a:pPr marL="171450" indent="-171450">
              <a:buFont typeface="Arial" panose="020B0604020202020204" pitchFamily="34" charset="0"/>
              <a:buChar char="•"/>
            </a:pPr>
            <a:r>
              <a:rPr lang="en-US" dirty="0">
                <a:latin typeface="+mn-lt"/>
              </a:rPr>
              <a:t>Work with your supervisor on issues before making such contacts.</a:t>
            </a:r>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22</a:t>
            </a:fld>
            <a:endParaRPr lang="en-US" altLang="en-US"/>
          </a:p>
        </p:txBody>
      </p:sp>
    </p:spTree>
    <p:extLst>
      <p:ext uri="{BB962C8B-B14F-4D97-AF65-F5344CB8AC3E}">
        <p14:creationId xmlns:p14="http://schemas.microsoft.com/office/powerpoint/2010/main" val="4260534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Additional online and phone call resources for reporting oil and chemical spills and for Oklahoma pollution control measures and rules.</a:t>
            </a:r>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23</a:t>
            </a:fld>
            <a:endParaRPr lang="en-US" altLang="en-US"/>
          </a:p>
        </p:txBody>
      </p:sp>
    </p:spTree>
    <p:extLst>
      <p:ext uri="{BB962C8B-B14F-4D97-AF65-F5344CB8AC3E}">
        <p14:creationId xmlns:p14="http://schemas.microsoft.com/office/powerpoint/2010/main" val="1853826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This concludes the 5</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of 6 annotated PowerPoint (aPPT) Modules for local MCM-6 training.</a:t>
            </a:r>
          </a:p>
          <a:p>
            <a:pPr marL="171450" indent="-171450">
              <a:buFont typeface="Arial" panose="020B0604020202020204" pitchFamily="34" charset="0"/>
              <a:buChar char="•"/>
            </a:pPr>
            <a:r>
              <a:rPr lang="en-US" sz="1200" kern="1200" dirty="0">
                <a:solidFill>
                  <a:schemeClr val="tx1"/>
                </a:solidFill>
                <a:latin typeface="+mn-lt"/>
                <a:ea typeface="+mn-ea"/>
                <a:cs typeface="+mn-cs"/>
              </a:rPr>
              <a:t>Training Presentations 2 through 5 cover the training subjects listed in the OKR04 permit. </a:t>
            </a:r>
          </a:p>
          <a:p>
            <a:pPr marL="171450" indent="-171450">
              <a:buFont typeface="Arial" panose="020B0604020202020204" pitchFamily="34" charset="0"/>
              <a:buChar char="•"/>
            </a:pPr>
            <a:r>
              <a:rPr lang="en-US" sz="1200" kern="1200" dirty="0">
                <a:solidFill>
                  <a:schemeClr val="tx1"/>
                </a:solidFill>
                <a:latin typeface="+mn-lt"/>
                <a:ea typeface="+mn-ea"/>
                <a:cs typeface="+mn-cs"/>
              </a:rPr>
              <a:t>The final Presentation 6 covers additional facilities that may be owned by GCSA Members.</a:t>
            </a:r>
          </a:p>
          <a:p>
            <a:pPr marL="171450" indent="-171450">
              <a:buFont typeface="Arial" panose="020B0604020202020204" pitchFamily="34" charset="0"/>
              <a:buChar char="•"/>
            </a:pPr>
            <a:r>
              <a:rPr lang="en-US" sz="1200" kern="1200" dirty="0">
                <a:solidFill>
                  <a:schemeClr val="tx1"/>
                </a:solidFill>
                <a:latin typeface="+mn-lt"/>
                <a:ea typeface="+mn-ea"/>
                <a:cs typeface="+mn-cs"/>
              </a:rPr>
              <a:t>INCOG expects to be able to return to physical half-day GCSA Employee Training Workshops in the second half of 2021.</a:t>
            </a:r>
          </a:p>
          <a:p>
            <a:pPr marL="171450" indent="-171450">
              <a:buFont typeface="Arial" panose="020B0604020202020204" pitchFamily="34" charset="0"/>
              <a:buChar char="•"/>
            </a:pPr>
            <a:r>
              <a:rPr lang="en-US" sz="1200" kern="1200" dirty="0">
                <a:solidFill>
                  <a:schemeClr val="tx1"/>
                </a:solidFill>
                <a:latin typeface="+mn-lt"/>
                <a:ea typeface="+mn-ea"/>
                <a:cs typeface="+mn-cs"/>
              </a:rPr>
              <a:t>In this interim period, INCOG will continue to prepare annotated PowerPoints (aPPTs) for local staff training use.</a:t>
            </a:r>
          </a:p>
        </p:txBody>
      </p:sp>
      <p:sp>
        <p:nvSpPr>
          <p:cNvPr id="4" name="Slide Number Placeholder 3"/>
          <p:cNvSpPr>
            <a:spLocks noGrp="1"/>
          </p:cNvSpPr>
          <p:nvPr>
            <p:ph type="sldNum" sz="quarter" idx="5"/>
          </p:nvPr>
        </p:nvSpPr>
        <p:spPr/>
        <p:txBody>
          <a:bodyPr/>
          <a:lstStyle/>
          <a:p>
            <a:fld id="{703933BF-5A18-47D1-94B5-DB382BEF4A61}" type="slidenum">
              <a:rPr lang="en-US" smtClean="0"/>
              <a:t>24</a:t>
            </a:fld>
            <a:endParaRPr lang="en-US" dirty="0"/>
          </a:p>
        </p:txBody>
      </p:sp>
    </p:spTree>
    <p:extLst>
      <p:ext uri="{BB962C8B-B14F-4D97-AF65-F5344CB8AC3E}">
        <p14:creationId xmlns:p14="http://schemas.microsoft.com/office/powerpoint/2010/main" val="132123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Another important definition is how MS4 is defined. </a:t>
            </a:r>
          </a:p>
          <a:p>
            <a:pPr marL="171450" indent="-171450">
              <a:buFont typeface="Arial" panose="020B0604020202020204" pitchFamily="34" charset="0"/>
              <a:buChar char="•"/>
            </a:pPr>
            <a:r>
              <a:rPr lang="en-US" dirty="0">
                <a:latin typeface="+mn-lt"/>
              </a:rPr>
              <a:t>The definition includes many examples of MS4: “</a:t>
            </a:r>
            <a:r>
              <a:rPr lang="en-US" b="0" i="1" strike="noStrike" baseline="0" dirty="0">
                <a:solidFill>
                  <a:srgbClr val="000000"/>
                </a:solidFill>
                <a:latin typeface="+mj-lt"/>
              </a:rPr>
              <a:t>roads with drainage systems, municipal streets, catch basins, curbs, gutters, ditches, man-made channels, or storm drains</a:t>
            </a:r>
            <a:r>
              <a:rPr lang="en-US" b="0" i="0" strike="noStrike" baseline="0" dirty="0">
                <a:solidFill>
                  <a:srgbClr val="000000"/>
                </a:solidFill>
                <a:latin typeface="+mj-lt"/>
              </a:rPr>
              <a:t>”.</a:t>
            </a:r>
          </a:p>
          <a:p>
            <a:pPr marL="171450" indent="-171450">
              <a:buFont typeface="Arial" panose="020B0604020202020204" pitchFamily="34" charset="0"/>
              <a:buChar char="•"/>
            </a:pPr>
            <a:r>
              <a:rPr lang="en-US" b="0" i="0" strike="noStrike" baseline="0" dirty="0">
                <a:solidFill>
                  <a:srgbClr val="000000"/>
                </a:solidFill>
                <a:latin typeface="+mj-lt"/>
              </a:rPr>
              <a:t>These are just examples indicating that the definition encompasses any municipally owned or operated physical feature that conveys stormwater.</a:t>
            </a:r>
          </a:p>
          <a:p>
            <a:pPr marL="171450" indent="-171450">
              <a:buFont typeface="Arial" panose="020B0604020202020204" pitchFamily="34" charset="0"/>
              <a:buChar char="•"/>
            </a:pPr>
            <a:r>
              <a:rPr lang="en-US" b="0" i="0" strike="noStrike" baseline="0" dirty="0">
                <a:solidFill>
                  <a:srgbClr val="000000"/>
                </a:solidFill>
                <a:latin typeface="+mj-lt"/>
              </a:rPr>
              <a:t>Because this conveyance definition is so broad, it brings in many city or county construction and repair activities that may not have been thought of as work performed on MS4 systems.</a:t>
            </a:r>
          </a:p>
          <a:p>
            <a:pPr marL="171450" indent="-171450">
              <a:buFont typeface="Arial" panose="020B0604020202020204" pitchFamily="34" charset="0"/>
              <a:buChar char="•"/>
            </a:pPr>
            <a:r>
              <a:rPr lang="en-US" b="0" i="0" strike="noStrike" baseline="0" dirty="0">
                <a:solidFill>
                  <a:srgbClr val="000000"/>
                </a:solidFill>
                <a:latin typeface="+mj-lt"/>
              </a:rPr>
              <a:t>For example, patching potholes, making saw cuts in concrete streets, cleaning out street gutters and re-grading or sodding roadside ditches are all actions to the MS4 system.</a:t>
            </a:r>
          </a:p>
          <a:p>
            <a:pPr marL="171450" indent="-17145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3</a:t>
            </a:fld>
            <a:endParaRPr lang="en-US" altLang="en-US"/>
          </a:p>
        </p:txBody>
      </p:sp>
    </p:spTree>
    <p:extLst>
      <p:ext uri="{BB962C8B-B14F-4D97-AF65-F5344CB8AC3E}">
        <p14:creationId xmlns:p14="http://schemas.microsoft.com/office/powerpoint/2010/main" val="309076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4660185-F866-4D29-893E-ED93D6C3C9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083E9E7-7C30-4C8B-9D78-2C5CEBD22A01}" type="slidenum">
              <a:rPr lang="en-US" altLang="en-US"/>
              <a:pPr eaLnBrk="1" hangingPunct="1">
                <a:spcBef>
                  <a:spcPct val="0"/>
                </a:spcBef>
              </a:pPr>
              <a:t>4</a:t>
            </a:fld>
            <a:endParaRPr lang="en-US" altLang="en-US"/>
          </a:p>
        </p:txBody>
      </p:sp>
      <p:sp>
        <p:nvSpPr>
          <p:cNvPr id="31747" name="Rectangle 2">
            <a:extLst>
              <a:ext uri="{FF2B5EF4-FFF2-40B4-BE49-F238E27FC236}">
                <a16:creationId xmlns:a16="http://schemas.microsoft.com/office/drawing/2014/main" id="{D3A9EDEB-A4BD-4D20-AF9B-11F68CB607FA}"/>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347A519-EFC9-46DA-AFF2-F49380AA3A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dirty="0">
                <a:latin typeface="+mn-lt"/>
              </a:rPr>
              <a:t>This Module 5 covers several of the most common maintenance and new construction activities performed on MS4 systems.</a:t>
            </a:r>
          </a:p>
          <a:p>
            <a:pPr marL="171450" indent="-171450" eaLnBrk="1" hangingPunct="1">
              <a:buFont typeface="Arial" panose="020B0604020202020204" pitchFamily="34" charset="0"/>
              <a:buChar char="•"/>
            </a:pPr>
            <a:r>
              <a:rPr lang="en-US" dirty="0">
                <a:latin typeface="+mn-lt"/>
              </a:rPr>
              <a:t>Each of these activities involves the use of chemicals that need to be handled carefully to avoid spills and for which special cleanup procedures are needed.</a:t>
            </a:r>
          </a:p>
          <a:p>
            <a:pPr marL="171450" indent="-171450" eaLnBrk="1" hangingPunct="1">
              <a:buFont typeface="Arial" panose="020B0604020202020204" pitchFamily="34" charset="0"/>
              <a:buChar char="•"/>
            </a:pPr>
            <a:r>
              <a:rPr lang="en-US" dirty="0">
                <a:latin typeface="+mn-lt"/>
              </a:rPr>
              <a:t>In addition, many other activities require outside storage of stockpiles of dirt or sand that should be protected from rainfall runoff.</a:t>
            </a:r>
          </a:p>
          <a:p>
            <a:pPr marL="171450" indent="-171450" eaLnBrk="1" hangingPunct="1">
              <a:buFont typeface="Arial" panose="020B0604020202020204" pitchFamily="34" charset="0"/>
              <a:buChar char="•"/>
            </a:pPr>
            <a:r>
              <a:rPr lang="en-US" dirty="0">
                <a:latin typeface="+mn-lt"/>
              </a:rPr>
              <a:t>Module 5 concludes by providing lists of contacts for reporting spills of chemicals and for worker safety. </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A9C8E90-76DA-43B5-AC92-6EAF7518FD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3D274EE-C145-484B-A293-D55379FAE4DB}" type="slidenum">
              <a:rPr lang="en-US" altLang="en-US"/>
              <a:pPr eaLnBrk="1" hangingPunct="1">
                <a:spcBef>
                  <a:spcPct val="0"/>
                </a:spcBef>
              </a:pPr>
              <a:t>5</a:t>
            </a:fld>
            <a:endParaRPr lang="en-US" altLang="en-US"/>
          </a:p>
        </p:txBody>
      </p:sp>
      <p:sp>
        <p:nvSpPr>
          <p:cNvPr id="32771" name="Rectangle 2">
            <a:extLst>
              <a:ext uri="{FF2B5EF4-FFF2-40B4-BE49-F238E27FC236}">
                <a16:creationId xmlns:a16="http://schemas.microsoft.com/office/drawing/2014/main" id="{0A5272E4-3105-4DCC-85A6-9AE71BB0861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E93DC34A-0BDE-407A-ADC8-9F42CAC40B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Use of motorized cutting tools for making concrete cuts produces a lot of dust that is highly caustic and dangerous to breathe.</a:t>
            </a:r>
          </a:p>
          <a:p>
            <a:pPr marL="171450" indent="-171450" eaLnBrk="1" hangingPunct="1">
              <a:buFont typeface="Arial" panose="020B0604020202020204" pitchFamily="34" charset="0"/>
              <a:buChar char="•"/>
            </a:pPr>
            <a:r>
              <a:rPr lang="en-US" altLang="en-US" dirty="0">
                <a:latin typeface="+mn-lt"/>
              </a:rPr>
              <a:t>Consequently, most cutting tools apply water to the dust, but this slurry of concrete dust in water will run off into ditches and creeks where it can be harmful to aquatic life.</a:t>
            </a:r>
          </a:p>
          <a:p>
            <a:pPr marL="171450" indent="-171450" eaLnBrk="1" hangingPunct="1">
              <a:buFont typeface="Arial" panose="020B0604020202020204" pitchFamily="34" charset="0"/>
              <a:buChar char="•"/>
            </a:pPr>
            <a:r>
              <a:rPr lang="en-US" altLang="en-US" dirty="0">
                <a:latin typeface="+mn-lt"/>
              </a:rPr>
              <a:t>This is considered an “illicit discharge” of pollution which needs to be controlled.</a:t>
            </a:r>
          </a:p>
          <a:p>
            <a:pPr marL="171450" indent="-171450" eaLnBrk="1" hangingPunct="1">
              <a:buFont typeface="Arial" panose="020B0604020202020204" pitchFamily="34" charset="0"/>
              <a:buChar char="•"/>
            </a:pPr>
            <a:r>
              <a:rPr lang="en-US" altLang="en-US" dirty="0">
                <a:latin typeface="+mn-lt"/>
              </a:rPr>
              <a:t>Even if the slurry is allowed to dry on the pavement with the intentions of coming back to sweep it up, a rain event will wash the cuttings into the storm system and into the creek.</a:t>
            </a:r>
          </a:p>
          <a:p>
            <a:pPr marL="171450" indent="-171450" eaLnBrk="1" hangingPunct="1">
              <a:buFont typeface="Arial" panose="020B0604020202020204" pitchFamily="34" charset="0"/>
              <a:buChar char="•"/>
            </a:pPr>
            <a:r>
              <a:rPr lang="en-US" altLang="en-US" dirty="0">
                <a:latin typeface="+mn-lt"/>
              </a:rPr>
              <a:t>The most helpful Best Management Practice (BMP) to control discharges of concrete slurry water is to use a wet vacuum system during cutting.</a:t>
            </a:r>
          </a:p>
          <a:p>
            <a:pPr marL="171450" indent="-171450" eaLnBrk="1" hangingPunct="1">
              <a:buFont typeface="Arial" panose="020B0604020202020204" pitchFamily="34" charset="0"/>
              <a:buChar char="•"/>
            </a:pPr>
            <a:r>
              <a:rPr lang="en-US" altLang="en-US" dirty="0">
                <a:latin typeface="+mn-lt"/>
              </a:rPr>
              <a:t>The slurry water collected must be disposed of properly, not poured into a storm drain, ditch or creek. </a:t>
            </a:r>
          </a:p>
          <a:p>
            <a:pPr marL="171450" indent="-171450" eaLnBrk="1" hangingPunct="1">
              <a:buFont typeface="Arial" panose="020B0604020202020204" pitchFamily="34" charset="0"/>
              <a:buChar char="•"/>
            </a:pPr>
            <a:r>
              <a:rPr lang="en-US" altLang="en-US" dirty="0">
                <a:latin typeface="+mn-lt"/>
              </a:rPr>
              <a:t>Your supervisor and/or local stormwater program manager should have procedures for proper disposal of slurry water.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7C6ADE8-320D-4DE3-97AD-D2809881F0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9249654-8747-4937-84E4-94EF29EC0111}" type="slidenum">
              <a:rPr lang="en-US" altLang="en-US"/>
              <a:pPr eaLnBrk="1" hangingPunct="1">
                <a:spcBef>
                  <a:spcPct val="0"/>
                </a:spcBef>
              </a:pPr>
              <a:t>6</a:t>
            </a:fld>
            <a:endParaRPr lang="en-US" altLang="en-US"/>
          </a:p>
        </p:txBody>
      </p:sp>
      <p:sp>
        <p:nvSpPr>
          <p:cNvPr id="33795" name="Rectangle 2">
            <a:extLst>
              <a:ext uri="{FF2B5EF4-FFF2-40B4-BE49-F238E27FC236}">
                <a16:creationId xmlns:a16="http://schemas.microsoft.com/office/drawing/2014/main" id="{3941C5C8-314D-4C5E-A733-425A25D21B4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839A14B-E7AE-40CE-AB5C-CEE5FAE19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Two common pollution sources at construction sites are improper washout of concrete trucks and equipment, and improper stockpiling of dirt and sand.</a:t>
            </a:r>
          </a:p>
          <a:p>
            <a:pPr marL="171450" indent="-171450" eaLnBrk="1" hangingPunct="1">
              <a:buFont typeface="Arial" panose="020B0604020202020204" pitchFamily="34" charset="0"/>
              <a:buChar char="•"/>
            </a:pPr>
            <a:r>
              <a:rPr lang="en-US" altLang="en-US" dirty="0">
                <a:latin typeface="+mn-lt"/>
              </a:rPr>
              <a:t>Spreading of concrete wash water and emptying concrete residuals from mixers on the ground is prohibited. </a:t>
            </a:r>
          </a:p>
          <a:p>
            <a:pPr marL="171450" indent="-171450" eaLnBrk="1" hangingPunct="1">
              <a:buFont typeface="Arial" panose="020B0604020202020204" pitchFamily="34" charset="0"/>
              <a:buChar char="•"/>
            </a:pPr>
            <a:r>
              <a:rPr lang="en-US" altLang="en-US" dirty="0">
                <a:latin typeface="+mn-lt"/>
              </a:rPr>
              <a:t>A good BMP for concrete residual and wash water disposal is to dig a pit at the construction site or provide a containment barrier system and collect the wash water and residuals in the pit.  </a:t>
            </a:r>
          </a:p>
          <a:p>
            <a:pPr marL="171450" indent="-171450" eaLnBrk="1" hangingPunct="1">
              <a:buFont typeface="Arial" panose="020B0604020202020204" pitchFamily="34" charset="0"/>
              <a:buChar char="•"/>
            </a:pPr>
            <a:r>
              <a:rPr lang="en-US" altLang="en-US" dirty="0">
                <a:latin typeface="+mn-lt"/>
              </a:rPr>
              <a:t>The water soaks in the ground and evaporates leaving the solids which can then be collected and sent to a municipal landfill for disposal.</a:t>
            </a:r>
          </a:p>
          <a:p>
            <a:pPr marL="171450" indent="-171450" eaLnBrk="1" hangingPunct="1">
              <a:buFont typeface="Arial" panose="020B0604020202020204" pitchFamily="34" charset="0"/>
              <a:buChar char="•"/>
            </a:pPr>
            <a:r>
              <a:rPr lang="en-US" altLang="en-US" dirty="0">
                <a:latin typeface="+mn-lt"/>
              </a:rPr>
              <a:t>Stockpiles of dirt, sand and other materials can leach sediments during rainfall.</a:t>
            </a:r>
          </a:p>
          <a:p>
            <a:pPr marL="171450" indent="-171450" eaLnBrk="1" hangingPunct="1">
              <a:buFont typeface="Arial" panose="020B0604020202020204" pitchFamily="34" charset="0"/>
              <a:buChar char="•"/>
            </a:pPr>
            <a:r>
              <a:rPr lang="en-US" altLang="en-US" dirty="0">
                <a:latin typeface="+mn-lt"/>
              </a:rPr>
              <a:t>BMPs for stockpiles include use of plastic tarp coverings or installing berms or silt fencing around the stockpiles to prevent wash-off of sediment particles or chemicals during rainfall.</a:t>
            </a:r>
          </a:p>
          <a:p>
            <a:pPr marL="171450" indent="-171450" eaLnBrk="1" hangingPunct="1">
              <a:buFont typeface="Arial" panose="020B0604020202020204" pitchFamily="34" charset="0"/>
              <a:buChar char="•"/>
            </a:pPr>
            <a:r>
              <a:rPr lang="en-US" altLang="en-US" dirty="0">
                <a:latin typeface="+mn-lt"/>
              </a:rPr>
              <a:t>In addition, stockpiles of salt and salt-sand mixtures at municipal maintenance facilities should have the same type of BMP pollution protection.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mn-lt"/>
              </a:rPr>
              <a:t>Asphalt cold patch and hot mix both can leach strong organic chemicals that can be washed from the site as pollution in stormwater runoff.</a:t>
            </a:r>
          </a:p>
          <a:p>
            <a:pPr marL="171450" indent="-171450">
              <a:buFont typeface="Arial" panose="020B0604020202020204" pitchFamily="34" charset="0"/>
              <a:buChar char="•"/>
            </a:pPr>
            <a:r>
              <a:rPr lang="en-US" dirty="0">
                <a:latin typeface="+mn-lt"/>
              </a:rPr>
              <a:t>A good BMP for applications is to mix and use an amount needed without having too much excess for disposal. </a:t>
            </a:r>
          </a:p>
          <a:p>
            <a:pPr marL="171450" indent="-171450">
              <a:buFont typeface="Arial" panose="020B0604020202020204" pitchFamily="34" charset="0"/>
              <a:buChar char="•"/>
            </a:pPr>
            <a:r>
              <a:rPr lang="en-US" dirty="0">
                <a:latin typeface="+mn-lt"/>
              </a:rPr>
              <a:t>Another good BMP is to sweep up excess patching material for proper disposal or reuse.</a:t>
            </a:r>
            <a:endParaRPr lang="en-US" dirty="0"/>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7</a:t>
            </a:fld>
            <a:endParaRPr lang="en-US" altLang="en-US"/>
          </a:p>
        </p:txBody>
      </p:sp>
    </p:spTree>
    <p:extLst>
      <p:ext uri="{BB962C8B-B14F-4D97-AF65-F5344CB8AC3E}">
        <p14:creationId xmlns:p14="http://schemas.microsoft.com/office/powerpoint/2010/main" val="405870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111B1F4-8738-48E0-8F20-F3ECE4889C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989ED71-2658-4ED1-84B8-B2F07CF14C45}" type="slidenum">
              <a:rPr lang="en-US" altLang="en-US"/>
              <a:pPr eaLnBrk="1" hangingPunct="1">
                <a:spcBef>
                  <a:spcPct val="0"/>
                </a:spcBef>
              </a:pPr>
              <a:t>8</a:t>
            </a:fld>
            <a:endParaRPr lang="en-US" altLang="en-US"/>
          </a:p>
        </p:txBody>
      </p:sp>
      <p:sp>
        <p:nvSpPr>
          <p:cNvPr id="34819" name="Rectangle 2">
            <a:extLst>
              <a:ext uri="{FF2B5EF4-FFF2-40B4-BE49-F238E27FC236}">
                <a16:creationId xmlns:a16="http://schemas.microsoft.com/office/drawing/2014/main" id="{88270252-E1B6-4FBC-992E-D624D5B8CB41}"/>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8A7D293-7F64-41F4-B449-82846C6A0B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Diesel has been used as a release agent for years because it is a good solvent for asphalt.  </a:t>
            </a:r>
          </a:p>
          <a:p>
            <a:pPr marL="171450" indent="-171450" eaLnBrk="1" hangingPunct="1">
              <a:buFont typeface="Arial" panose="020B0604020202020204" pitchFamily="34" charset="0"/>
              <a:buChar char="•"/>
            </a:pPr>
            <a:r>
              <a:rPr lang="en-US" altLang="en-US" dirty="0">
                <a:latin typeface="+mn-lt"/>
              </a:rPr>
              <a:t>However, diesel spilled on asphalt pavement will dissolve the asphalt and can result in the development of a new pothole.  </a:t>
            </a:r>
          </a:p>
          <a:p>
            <a:pPr marL="171450" indent="-171450" eaLnBrk="1" hangingPunct="1">
              <a:buFont typeface="Arial" panose="020B0604020202020204" pitchFamily="34" charset="0"/>
              <a:buChar char="•"/>
            </a:pPr>
            <a:r>
              <a:rPr lang="en-US" altLang="en-US" dirty="0">
                <a:latin typeface="+mn-lt"/>
              </a:rPr>
              <a:t>There are new release agents that are safer for the environment, do not damage roadways and are worth trying.</a:t>
            </a:r>
          </a:p>
          <a:p>
            <a:pPr marL="171450" indent="-171450" eaLnBrk="1" hangingPunct="1">
              <a:buFont typeface="Arial" panose="020B0604020202020204" pitchFamily="34" charset="0"/>
              <a:buChar char="•"/>
            </a:pPr>
            <a:r>
              <a:rPr lang="en-US" altLang="en-US" dirty="0">
                <a:latin typeface="+mn-lt"/>
              </a:rPr>
              <a:t>After the work is completed, equipment should be cleaned in designated areas only that are suitable for retaining chemicals for reuse or proper disposal.</a:t>
            </a:r>
          </a:p>
          <a:p>
            <a:pPr marL="171450" indent="-171450" eaLnBrk="1" hangingPunct="1">
              <a:buFont typeface="Arial" panose="020B0604020202020204" pitchFamily="34" charset="0"/>
              <a:buChar char="•"/>
            </a:pPr>
            <a:r>
              <a:rPr lang="en-US" altLang="en-US" dirty="0">
                <a:latin typeface="+mn-lt"/>
              </a:rPr>
              <a:t>Wash water and chemical solvents should never be disposed of in storm drains or poured on the ground.</a:t>
            </a:r>
          </a:p>
          <a:p>
            <a:pPr marL="171450" indent="-171450" eaLnBrk="1" hangingPunct="1">
              <a:buFont typeface="Arial" panose="020B0604020202020204" pitchFamily="34" charset="0"/>
              <a:buChar char="•"/>
            </a:pPr>
            <a:r>
              <a:rPr lang="en-US" altLang="en-US" dirty="0">
                <a:latin typeface="+mn-lt"/>
              </a:rPr>
              <a:t>Such materials will eventually be carried to local creeks and ponds in stormwater runoff.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latin typeface="+mn-lt"/>
              </a:rPr>
              <a:t>There may be times when cleanup fluids and solvents cannot be used in designated areas.</a:t>
            </a:r>
          </a:p>
          <a:p>
            <a:pPr marL="171450" indent="-171450">
              <a:buFont typeface="Arial" panose="020B0604020202020204" pitchFamily="34" charset="0"/>
              <a:buChar char="•"/>
            </a:pPr>
            <a:r>
              <a:rPr lang="en-US" dirty="0">
                <a:latin typeface="+mn-lt"/>
              </a:rPr>
              <a:t>In such cases, before beginning cleanup, spread absorbents under and around the cleaning area.</a:t>
            </a:r>
          </a:p>
          <a:p>
            <a:pPr marL="171450" indent="-171450">
              <a:buFont typeface="Arial" panose="020B0604020202020204" pitchFamily="34" charset="0"/>
              <a:buChar char="•"/>
            </a:pPr>
            <a:r>
              <a:rPr lang="en-US" dirty="0">
                <a:latin typeface="+mn-lt"/>
              </a:rPr>
              <a:t>Placing the absorbents on a tarp or mat will help with collection and removal of the absorbents.</a:t>
            </a:r>
          </a:p>
          <a:p>
            <a:pPr marL="171450" indent="-171450">
              <a:buFont typeface="Arial" panose="020B0604020202020204" pitchFamily="34" charset="0"/>
              <a:buChar char="•"/>
            </a:pPr>
            <a:r>
              <a:rPr lang="en-US" dirty="0">
                <a:latin typeface="+mn-lt"/>
              </a:rPr>
              <a:t>After cleanup, dry-sweep the absorbent materials and properly dispose of the waste materials.</a:t>
            </a:r>
          </a:p>
          <a:p>
            <a:pPr marL="171450" indent="-171450">
              <a:buFont typeface="Arial" panose="020B0604020202020204" pitchFamily="34" charset="0"/>
              <a:buChar char="•"/>
            </a:pPr>
            <a:r>
              <a:rPr lang="en-US" dirty="0">
                <a:latin typeface="+mn-lt"/>
              </a:rPr>
              <a:t>Your supervisor will have procedures for proper disposal.</a:t>
            </a:r>
          </a:p>
          <a:p>
            <a:pPr marL="171450" indent="-171450">
              <a:buFont typeface="Arial" panose="020B0604020202020204" pitchFamily="34" charset="0"/>
              <a:buChar char="•"/>
            </a:pPr>
            <a:r>
              <a:rPr lang="en-US" dirty="0">
                <a:latin typeface="+mn-lt"/>
              </a:rPr>
              <a:t>Try to minimize the use of solvents and other chemicals; this will make cleanup and waste disposal easier.</a:t>
            </a:r>
            <a:endParaRPr lang="en-US" dirty="0"/>
          </a:p>
        </p:txBody>
      </p:sp>
      <p:sp>
        <p:nvSpPr>
          <p:cNvPr id="4" name="Slide Number Placeholder 3"/>
          <p:cNvSpPr>
            <a:spLocks noGrp="1"/>
          </p:cNvSpPr>
          <p:nvPr>
            <p:ph type="sldNum" sz="quarter" idx="5"/>
          </p:nvPr>
        </p:nvSpPr>
        <p:spPr/>
        <p:txBody>
          <a:bodyPr/>
          <a:lstStyle/>
          <a:p>
            <a:fld id="{33E9672C-6AF4-44DB-B790-A76E9A410D45}" type="slidenum">
              <a:rPr lang="en-US" altLang="en-US" smtClean="0"/>
              <a:pPr/>
              <a:t>9</a:t>
            </a:fld>
            <a:endParaRPr lang="en-US" altLang="en-US"/>
          </a:p>
        </p:txBody>
      </p:sp>
    </p:spTree>
    <p:extLst>
      <p:ext uri="{BB962C8B-B14F-4D97-AF65-F5344CB8AC3E}">
        <p14:creationId xmlns:p14="http://schemas.microsoft.com/office/powerpoint/2010/main" val="2799131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0B664988-674E-4D7B-8DCB-EBEB8ED4FB54}"/>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F08D1191-D259-4859-A748-FA34AA091F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F80C882E-6524-41A7-B188-3B925B648934}"/>
              </a:ext>
            </a:extLst>
          </p:cNvPr>
          <p:cNvSpPr>
            <a:spLocks noGrp="1"/>
          </p:cNvSpPr>
          <p:nvPr>
            <p:ph type="sldNum" sz="quarter" idx="12"/>
          </p:nvPr>
        </p:nvSpPr>
        <p:spPr/>
        <p:txBody>
          <a:bodyPr/>
          <a:lstStyle>
            <a:lvl1pPr>
              <a:defRPr>
                <a:solidFill>
                  <a:srgbClr val="D1EAEE"/>
                </a:solidFill>
              </a:defRPr>
            </a:lvl1pPr>
          </a:lstStyle>
          <a:p>
            <a:fld id="{2E4B4C2D-C865-4FB9-BD3A-D15FA0F9983F}" type="slidenum">
              <a:rPr lang="en-US" altLang="en-US"/>
              <a:pPr/>
              <a:t>‹#›</a:t>
            </a:fld>
            <a:endParaRPr lang="en-US" altLang="en-US"/>
          </a:p>
        </p:txBody>
      </p:sp>
    </p:spTree>
    <p:extLst>
      <p:ext uri="{BB962C8B-B14F-4D97-AF65-F5344CB8AC3E}">
        <p14:creationId xmlns:p14="http://schemas.microsoft.com/office/powerpoint/2010/main" val="2618451767"/>
      </p:ext>
    </p:extLst>
  </p:cSld>
  <p:clrMapOvr>
    <a:overrideClrMapping bg1="dk1" tx1="lt1" bg2="dk2" tx2="lt2" accent1="accent1" accent2="accent2" accent3="accent3" accent4="accent4" accent5="accent5" accent6="accent6" hlink="hlink" folHlink="folHlink"/>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C5F9A4F-6975-4A91-8287-225AD303B03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2FA0A01C-6E72-411D-AB7F-ABDA334618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936C725-B950-4ED5-8F55-92E03D1C9951}"/>
              </a:ext>
            </a:extLst>
          </p:cNvPr>
          <p:cNvSpPr>
            <a:spLocks noGrp="1"/>
          </p:cNvSpPr>
          <p:nvPr>
            <p:ph type="sldNum" sz="quarter" idx="12"/>
          </p:nvPr>
        </p:nvSpPr>
        <p:spPr/>
        <p:txBody>
          <a:bodyPr/>
          <a:lstStyle>
            <a:lvl1pPr>
              <a:defRPr/>
            </a:lvl1pPr>
          </a:lstStyle>
          <a:p>
            <a:fld id="{5B9D23BA-9C19-407F-8310-36DDC3D96F32}" type="slidenum">
              <a:rPr lang="en-US" altLang="en-US"/>
              <a:pPr/>
              <a:t>‹#›</a:t>
            </a:fld>
            <a:endParaRPr lang="en-US" altLang="en-US"/>
          </a:p>
        </p:txBody>
      </p:sp>
    </p:spTree>
    <p:extLst>
      <p:ext uri="{BB962C8B-B14F-4D97-AF65-F5344CB8AC3E}">
        <p14:creationId xmlns:p14="http://schemas.microsoft.com/office/powerpoint/2010/main" val="1856142298"/>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C1E83DD-5636-44D4-B19A-F9266BC7D1D3}"/>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FC8BE058-3C8D-4A21-8E54-632C2BDB4C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509233F3-18C3-4367-9AD6-3A84C5512B3F}"/>
              </a:ext>
            </a:extLst>
          </p:cNvPr>
          <p:cNvSpPr>
            <a:spLocks noGrp="1"/>
          </p:cNvSpPr>
          <p:nvPr>
            <p:ph type="sldNum" sz="quarter" idx="12"/>
          </p:nvPr>
        </p:nvSpPr>
        <p:spPr/>
        <p:txBody>
          <a:bodyPr/>
          <a:lstStyle>
            <a:lvl1pPr>
              <a:defRPr/>
            </a:lvl1pPr>
          </a:lstStyle>
          <a:p>
            <a:fld id="{C3ABDDAD-A365-4D06-B41D-DFCFBFD7D9B6}" type="slidenum">
              <a:rPr lang="en-US" altLang="en-US"/>
              <a:pPr/>
              <a:t>‹#›</a:t>
            </a:fld>
            <a:endParaRPr lang="en-US" altLang="en-US"/>
          </a:p>
        </p:txBody>
      </p:sp>
    </p:spTree>
    <p:extLst>
      <p:ext uri="{BB962C8B-B14F-4D97-AF65-F5344CB8AC3E}">
        <p14:creationId xmlns:p14="http://schemas.microsoft.com/office/powerpoint/2010/main" val="1266031327"/>
      </p:ext>
    </p:extLst>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777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10000"/>
            <a:ext cx="777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FF8F85-5C70-4197-B5EE-0D7DE1242AB5}"/>
              </a:ext>
            </a:extLst>
          </p:cNvPr>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37E765F-B5A5-49F8-BAC5-A773B5C88054}"/>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4387135-E784-4D29-9C84-379A5B638996}"/>
              </a:ext>
            </a:extLst>
          </p:cNvPr>
          <p:cNvSpPr>
            <a:spLocks noGrp="1"/>
          </p:cNvSpPr>
          <p:nvPr>
            <p:ph type="sldNum" sz="quarter" idx="12"/>
          </p:nvPr>
        </p:nvSpPr>
        <p:spPr>
          <a:xfrm>
            <a:off x="6553200" y="6248400"/>
            <a:ext cx="1905000" cy="457200"/>
          </a:xfrm>
        </p:spPr>
        <p:txBody>
          <a:bodyPr/>
          <a:lstStyle>
            <a:lvl1pPr>
              <a:defRPr/>
            </a:lvl1pPr>
          </a:lstStyle>
          <a:p>
            <a:fld id="{E8D55DC3-550F-4434-975A-52C1C49364C8}" type="slidenum">
              <a:rPr lang="en-US" altLang="en-US"/>
              <a:pPr/>
              <a:t>‹#›</a:t>
            </a:fld>
            <a:endParaRPr lang="en-US" altLang="en-US"/>
          </a:p>
        </p:txBody>
      </p:sp>
    </p:spTree>
    <p:extLst>
      <p:ext uri="{BB962C8B-B14F-4D97-AF65-F5344CB8AC3E}">
        <p14:creationId xmlns:p14="http://schemas.microsoft.com/office/powerpoint/2010/main" val="1801280685"/>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DFF4B44-0ACA-494F-8D90-61B5B130FD6B}"/>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7D969823-82B3-4C88-A1F5-10F5A8D79E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2E1FC0A-981F-4A14-98DA-8A4AD8221F2B}"/>
              </a:ext>
            </a:extLst>
          </p:cNvPr>
          <p:cNvSpPr>
            <a:spLocks noGrp="1"/>
          </p:cNvSpPr>
          <p:nvPr>
            <p:ph type="sldNum" sz="quarter" idx="12"/>
          </p:nvPr>
        </p:nvSpPr>
        <p:spPr/>
        <p:txBody>
          <a:bodyPr/>
          <a:lstStyle>
            <a:lvl1pPr>
              <a:defRPr/>
            </a:lvl1pPr>
          </a:lstStyle>
          <a:p>
            <a:fld id="{69276E01-BA84-4287-ABEC-1EE7BA5B6DBF}" type="slidenum">
              <a:rPr lang="en-US" altLang="en-US"/>
              <a:pPr/>
              <a:t>‹#›</a:t>
            </a:fld>
            <a:endParaRPr lang="en-US" altLang="en-US"/>
          </a:p>
        </p:txBody>
      </p:sp>
    </p:spTree>
    <p:extLst>
      <p:ext uri="{BB962C8B-B14F-4D97-AF65-F5344CB8AC3E}">
        <p14:creationId xmlns:p14="http://schemas.microsoft.com/office/powerpoint/2010/main" val="935102134"/>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AE31EC6-0503-4770-A2BB-03ED23A1A22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CCFBE4-81C9-46B3-9752-F2513F3028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3363C0-660D-4E99-A70E-0A61A5CFCC5C}"/>
              </a:ext>
            </a:extLst>
          </p:cNvPr>
          <p:cNvSpPr>
            <a:spLocks noGrp="1"/>
          </p:cNvSpPr>
          <p:nvPr>
            <p:ph type="sldNum" sz="quarter" idx="12"/>
          </p:nvPr>
        </p:nvSpPr>
        <p:spPr/>
        <p:txBody>
          <a:bodyPr/>
          <a:lstStyle>
            <a:lvl1pPr>
              <a:defRPr>
                <a:solidFill>
                  <a:srgbClr val="D1EAEE"/>
                </a:solidFill>
              </a:defRPr>
            </a:lvl1pPr>
          </a:lstStyle>
          <a:p>
            <a:fld id="{4605641A-1CAF-4942-B6BE-18E66A841FCD}" type="slidenum">
              <a:rPr lang="en-US" altLang="en-US"/>
              <a:pPr/>
              <a:t>‹#›</a:t>
            </a:fld>
            <a:endParaRPr lang="en-US" altLang="en-US"/>
          </a:p>
        </p:txBody>
      </p:sp>
    </p:spTree>
    <p:extLst>
      <p:ext uri="{BB962C8B-B14F-4D97-AF65-F5344CB8AC3E}">
        <p14:creationId xmlns:p14="http://schemas.microsoft.com/office/powerpoint/2010/main" val="654732754"/>
      </p:ext>
    </p:extLst>
  </p:cSld>
  <p:clrMapOvr>
    <a:overrideClrMapping bg1="dk1" tx1="lt1" bg2="dk2" tx2="lt2" accent1="accent1" accent2="accent2" accent3="accent3" accent4="accent4" accent5="accent5" accent6="accent6" hlink="hlink" folHlink="folHlink"/>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552288F0-F459-4D28-A821-8440DD4FD150}"/>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A0067A03-172C-4930-9769-4D53D94C49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FDBBFF29-9CF9-48B4-90BA-2017B5D1D95D}"/>
              </a:ext>
            </a:extLst>
          </p:cNvPr>
          <p:cNvSpPr>
            <a:spLocks noGrp="1"/>
          </p:cNvSpPr>
          <p:nvPr>
            <p:ph type="sldNum" sz="quarter" idx="12"/>
          </p:nvPr>
        </p:nvSpPr>
        <p:spPr/>
        <p:txBody>
          <a:bodyPr/>
          <a:lstStyle>
            <a:lvl1pPr>
              <a:defRPr/>
            </a:lvl1pPr>
          </a:lstStyle>
          <a:p>
            <a:fld id="{F5BBAC45-AA2B-4243-A6D5-6F6EDB88B236}" type="slidenum">
              <a:rPr lang="en-US" altLang="en-US"/>
              <a:pPr/>
              <a:t>‹#›</a:t>
            </a:fld>
            <a:endParaRPr lang="en-US" altLang="en-US"/>
          </a:p>
        </p:txBody>
      </p:sp>
    </p:spTree>
    <p:extLst>
      <p:ext uri="{BB962C8B-B14F-4D97-AF65-F5344CB8AC3E}">
        <p14:creationId xmlns:p14="http://schemas.microsoft.com/office/powerpoint/2010/main" val="3386483641"/>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98DE1BE8-B2EB-4D21-91EF-1976F31A4B4D}"/>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B1FFDF15-8AB0-482C-91A8-2AE76786F65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CE0F2F36-AEFF-4D78-9DD5-EF738E7D5660}"/>
              </a:ext>
            </a:extLst>
          </p:cNvPr>
          <p:cNvSpPr>
            <a:spLocks noGrp="1"/>
          </p:cNvSpPr>
          <p:nvPr>
            <p:ph type="sldNum" sz="quarter" idx="12"/>
          </p:nvPr>
        </p:nvSpPr>
        <p:spPr/>
        <p:txBody>
          <a:bodyPr/>
          <a:lstStyle>
            <a:lvl1pPr>
              <a:defRPr/>
            </a:lvl1pPr>
          </a:lstStyle>
          <a:p>
            <a:fld id="{CECE531A-0DBA-4778-B863-A946A157F116}" type="slidenum">
              <a:rPr lang="en-US" altLang="en-US"/>
              <a:pPr/>
              <a:t>‹#›</a:t>
            </a:fld>
            <a:endParaRPr lang="en-US" altLang="en-US"/>
          </a:p>
        </p:txBody>
      </p:sp>
    </p:spTree>
    <p:extLst>
      <p:ext uri="{BB962C8B-B14F-4D97-AF65-F5344CB8AC3E}">
        <p14:creationId xmlns:p14="http://schemas.microsoft.com/office/powerpoint/2010/main" val="3853748768"/>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540EA691-092C-45FB-B396-73DAA0DE248E}"/>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98327968-A40B-499D-8256-3F9AEE85F25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62AC6E0F-205B-413B-8371-25006EB1ACC8}"/>
              </a:ext>
            </a:extLst>
          </p:cNvPr>
          <p:cNvSpPr>
            <a:spLocks noGrp="1"/>
          </p:cNvSpPr>
          <p:nvPr>
            <p:ph type="sldNum" sz="quarter" idx="12"/>
          </p:nvPr>
        </p:nvSpPr>
        <p:spPr/>
        <p:txBody>
          <a:bodyPr/>
          <a:lstStyle>
            <a:lvl1pPr>
              <a:defRPr/>
            </a:lvl1pPr>
          </a:lstStyle>
          <a:p>
            <a:fld id="{374ACE83-4B3B-42E5-BE19-6368CAFDA739}" type="slidenum">
              <a:rPr lang="en-US" altLang="en-US"/>
              <a:pPr/>
              <a:t>‹#›</a:t>
            </a:fld>
            <a:endParaRPr lang="en-US" altLang="en-US"/>
          </a:p>
        </p:txBody>
      </p:sp>
    </p:spTree>
    <p:extLst>
      <p:ext uri="{BB962C8B-B14F-4D97-AF65-F5344CB8AC3E}">
        <p14:creationId xmlns:p14="http://schemas.microsoft.com/office/powerpoint/2010/main" val="449735142"/>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098DE66F-B95C-45B5-A93D-A8CE8DF41611}"/>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72288B09-865D-41AB-B03A-A1711282A2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E1F3846C-A04A-44BA-A253-22FD1B13E35F}"/>
              </a:ext>
            </a:extLst>
          </p:cNvPr>
          <p:cNvSpPr>
            <a:spLocks noGrp="1"/>
          </p:cNvSpPr>
          <p:nvPr>
            <p:ph type="sldNum" sz="quarter" idx="12"/>
          </p:nvPr>
        </p:nvSpPr>
        <p:spPr/>
        <p:txBody>
          <a:bodyPr/>
          <a:lstStyle>
            <a:lvl1pPr>
              <a:defRPr/>
            </a:lvl1pPr>
          </a:lstStyle>
          <a:p>
            <a:fld id="{C6011A89-1542-477D-AA03-BE6978174693}" type="slidenum">
              <a:rPr lang="en-US" altLang="en-US"/>
              <a:pPr/>
              <a:t>‹#›</a:t>
            </a:fld>
            <a:endParaRPr lang="en-US" altLang="en-US"/>
          </a:p>
        </p:txBody>
      </p:sp>
    </p:spTree>
    <p:extLst>
      <p:ext uri="{BB962C8B-B14F-4D97-AF65-F5344CB8AC3E}">
        <p14:creationId xmlns:p14="http://schemas.microsoft.com/office/powerpoint/2010/main" val="3989159719"/>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BD307862-89EB-4072-B020-C5B02781CA51}"/>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EF19488C-15F8-4F19-AC0B-9C6E7DD35C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77209AC1-7933-4F2D-8C2A-C6CCB600864E}"/>
              </a:ext>
            </a:extLst>
          </p:cNvPr>
          <p:cNvSpPr>
            <a:spLocks noGrp="1"/>
          </p:cNvSpPr>
          <p:nvPr>
            <p:ph type="sldNum" sz="quarter" idx="12"/>
          </p:nvPr>
        </p:nvSpPr>
        <p:spPr/>
        <p:txBody>
          <a:bodyPr/>
          <a:lstStyle>
            <a:lvl1pPr>
              <a:defRPr/>
            </a:lvl1pPr>
          </a:lstStyle>
          <a:p>
            <a:fld id="{913BB3DC-A1B1-43E1-A124-B2E45CA07993}" type="slidenum">
              <a:rPr lang="en-US" altLang="en-US"/>
              <a:pPr/>
              <a:t>‹#›</a:t>
            </a:fld>
            <a:endParaRPr lang="en-US" altLang="en-US"/>
          </a:p>
        </p:txBody>
      </p:sp>
    </p:spTree>
    <p:extLst>
      <p:ext uri="{BB962C8B-B14F-4D97-AF65-F5344CB8AC3E}">
        <p14:creationId xmlns:p14="http://schemas.microsoft.com/office/powerpoint/2010/main" val="2585759684"/>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543DEF77-1B41-4388-898C-B1E718CC56B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a16="http://schemas.microsoft.com/office/drawing/2014/main" id="{75C98C8B-5261-43BD-A917-4F0D2B206714}"/>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a:extLst>
              <a:ext uri="{FF2B5EF4-FFF2-40B4-BE49-F238E27FC236}">
                <a16:creationId xmlns:a16="http://schemas.microsoft.com/office/drawing/2014/main" id="{1E5C841D-A1E1-45C1-A84D-A12473FDDB9B}"/>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6">
            <a:extLst>
              <a:ext uri="{FF2B5EF4-FFF2-40B4-BE49-F238E27FC236}">
                <a16:creationId xmlns:a16="http://schemas.microsoft.com/office/drawing/2014/main" id="{84BFE69C-E29C-477C-87C4-6DFF1CC72E66}"/>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34961CB0-C23A-48A2-ACBF-FCAE79635A88}"/>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21FF2833-AC03-4356-AAC7-395CB78346AC}"/>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90F2D63B-E4E3-4385-87E7-1024376F4CF5}"/>
              </a:ext>
            </a:extLst>
          </p:cNvPr>
          <p:cNvSpPr>
            <a:spLocks noGrp="1"/>
          </p:cNvSpPr>
          <p:nvPr>
            <p:ph type="sldNum" sz="quarter" idx="12"/>
          </p:nvPr>
        </p:nvSpPr>
        <p:spPr>
          <a:xfrm>
            <a:off x="8077200" y="6356350"/>
            <a:ext cx="609600" cy="365125"/>
          </a:xfrm>
        </p:spPr>
        <p:txBody>
          <a:bodyPr/>
          <a:lstStyle>
            <a:lvl1pPr>
              <a:defRPr/>
            </a:lvl1pPr>
          </a:lstStyle>
          <a:p>
            <a:fld id="{CB8828BF-7426-4647-9C71-BDEEA5C2A92A}" type="slidenum">
              <a:rPr lang="en-US" altLang="en-US"/>
              <a:pPr/>
              <a:t>‹#›</a:t>
            </a:fld>
            <a:endParaRPr lang="en-US" altLang="en-US"/>
          </a:p>
        </p:txBody>
      </p:sp>
    </p:spTree>
    <p:extLst>
      <p:ext uri="{BB962C8B-B14F-4D97-AF65-F5344CB8AC3E}">
        <p14:creationId xmlns:p14="http://schemas.microsoft.com/office/powerpoint/2010/main" val="436148370"/>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83F55D3-09F6-4D8A-869B-E8C32D24FE35}"/>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a:extLst>
              <a:ext uri="{FF2B5EF4-FFF2-40B4-BE49-F238E27FC236}">
                <a16:creationId xmlns:a16="http://schemas.microsoft.com/office/drawing/2014/main" id="{7D213991-2F4E-43C4-BF63-D09935142CE0}"/>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a:extLst>
              <a:ext uri="{FF2B5EF4-FFF2-40B4-BE49-F238E27FC236}">
                <a16:creationId xmlns:a16="http://schemas.microsoft.com/office/drawing/2014/main" id="{648844F3-36E9-4160-B7C9-6A030907C7A2}"/>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9D7AEBA3-C15A-4E0F-81F3-B8C7A9F8BF42}"/>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10C50A6F-088E-42E4-9ED3-800842BF42D4}"/>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AFF46562-8C9B-461D-BB78-955104AE0787}"/>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6E06D3DA-13D9-4D80-92C7-4B62A82537F2}"/>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9E2DA392-A786-4FEA-B6C2-E8AF18AF8C6D}" type="slidenum">
              <a:rPr lang="en-US" altLang="en-US"/>
              <a:pPr/>
              <a:t>‹#›</a:t>
            </a:fld>
            <a:endParaRPr lang="en-US" altLang="en-US"/>
          </a:p>
        </p:txBody>
      </p:sp>
      <p:grpSp>
        <p:nvGrpSpPr>
          <p:cNvPr id="1033" name="Group 1">
            <a:extLst>
              <a:ext uri="{FF2B5EF4-FFF2-40B4-BE49-F238E27FC236}">
                <a16:creationId xmlns:a16="http://schemas.microsoft.com/office/drawing/2014/main" id="{EF052BDA-1651-4ACD-871F-FB0E4F4FB08C}"/>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FBD988EC-3A15-4FD1-8190-2E865259038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9388401F-2C49-4B41-91A7-5DA448C1379E}"/>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34" r:id="rId1"/>
    <p:sldLayoutId id="2147483726" r:id="rId2"/>
    <p:sldLayoutId id="2147483735" r:id="rId3"/>
    <p:sldLayoutId id="2147483727" r:id="rId4"/>
    <p:sldLayoutId id="2147483728" r:id="rId5"/>
    <p:sldLayoutId id="2147483729" r:id="rId6"/>
    <p:sldLayoutId id="2147483730" r:id="rId7"/>
    <p:sldLayoutId id="2147483731" r:id="rId8"/>
    <p:sldLayoutId id="2147483736" r:id="rId9"/>
    <p:sldLayoutId id="2147483732" r:id="rId10"/>
    <p:sldLayoutId id="2147483733" r:id="rId11"/>
    <p:sldLayoutId id="2147483737" r:id="rId12"/>
  </p:sldLayoutIdLst>
  <p:transition>
    <p:strips dir="rd"/>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ropeaccesstechnician.blogspot.com/2015/0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streets.mn/2014/02/21/cant-see-the-forest-for-the-trees-accounting-for-the-urban-forest/" TargetMode="External"/><Relationship Id="rId5" Type="http://schemas.openxmlformats.org/officeDocument/2006/relationships/image" Target="../media/image28.jpg"/><Relationship Id="rId4" Type="http://schemas.openxmlformats.org/officeDocument/2006/relationships/hyperlink" Target="https://pxhere.com/en/photo/13286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eq.ok.gov/land-protection-division/waste-management/hazardous-wast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ok.gov/Labor/SAFETY_&amp;_HEALTH/Workplace_Safety/Public_Employee_Occupational_Safety_and_Health_(PEOSH)/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nrc.uscg.mil/Default.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deq.ok.gov/external-affairs-division/for-business/pollution-preven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mailto:vseaman@incog.org" TargetMode="External"/><Relationship Id="rId5" Type="http://schemas.openxmlformats.org/officeDocument/2006/relationships/image" Target="../media/image32.jp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8E02C730-8376-42BB-B1BB-DE7249EDB79F}"/>
              </a:ext>
            </a:extLst>
          </p:cNvPr>
          <p:cNvSpPr>
            <a:spLocks noGrp="1" noChangeArrowheads="1"/>
          </p:cNvSpPr>
          <p:nvPr/>
        </p:nvSpPr>
        <p:spPr bwMode="auto">
          <a:xfrm>
            <a:off x="322263" y="795336"/>
            <a:ext cx="8458200" cy="2692719"/>
          </a:xfrm>
          <a:prstGeom prst="rect">
            <a:avLst/>
          </a:prstGeom>
          <a:noFill/>
          <a:ln w="9525">
            <a:noFill/>
            <a:miter lim="800000"/>
            <a:headEnd/>
            <a:tailEnd/>
          </a:ln>
          <a:effectLst/>
        </p:spPr>
        <p:txBody>
          <a:bodyPr lIns="92075" tIns="46038" rIns="92075" bIns="46038" anchor="ctr"/>
          <a:lstStyle/>
          <a:p>
            <a:pPr algn="ctr" eaLnBrk="0" hangingPunct="0">
              <a:defRPr/>
            </a:pPr>
            <a:r>
              <a:rPr lang="en-US" sz="4400" dirty="0">
                <a:solidFill>
                  <a:schemeClr val="tx2"/>
                </a:solidFill>
                <a:latin typeface="Calibri" pitchFamily="34" charset="0"/>
                <a:ea typeface="+mn-ea"/>
                <a:cs typeface="+mn-cs"/>
              </a:rPr>
              <a:t>5. MCM-6 Good Housekeeping at Municipal Facilities:</a:t>
            </a:r>
            <a:br>
              <a:rPr lang="en-US" sz="4400" dirty="0">
                <a:solidFill>
                  <a:schemeClr val="tx2"/>
                </a:solidFill>
                <a:latin typeface="Calibri" pitchFamily="34" charset="0"/>
                <a:ea typeface="+mn-ea"/>
                <a:cs typeface="+mn-cs"/>
              </a:rPr>
            </a:br>
            <a:r>
              <a:rPr lang="en-US" sz="4400" dirty="0">
                <a:solidFill>
                  <a:srgbClr val="FFFFFF"/>
                </a:solidFill>
                <a:effectLst>
                  <a:outerShdw blurRad="38100" dist="38100" dir="2700000" algn="tl">
                    <a:srgbClr val="000000">
                      <a:alpha val="43137"/>
                    </a:srgbClr>
                  </a:outerShdw>
                </a:effectLst>
                <a:latin typeface="Calibri" pitchFamily="34" charset="0"/>
                <a:ea typeface="+mn-ea"/>
                <a:cs typeface="+mn-cs"/>
              </a:rPr>
              <a:t>MS4 Stormwater </a:t>
            </a:r>
            <a:r>
              <a:rPr lang="en-US" sz="4400" dirty="0">
                <a:solidFill>
                  <a:srgbClr val="FFFFFF"/>
                </a:solidFill>
                <a:effectLst>
                  <a:outerShdw blurRad="38100" dist="38100" dir="2700000" algn="tl">
                    <a:srgbClr val="000000">
                      <a:alpha val="43137"/>
                    </a:srgbClr>
                  </a:outerShdw>
                </a:effectLst>
                <a:latin typeface="Calibri" pitchFamily="34" charset="0"/>
              </a:rPr>
              <a:t>System Maintenance</a:t>
            </a:r>
            <a:endParaRPr lang="en-US" sz="4400" i="1" dirty="0">
              <a:solidFill>
                <a:schemeClr val="tx2"/>
              </a:solidFill>
              <a:effectLst>
                <a:outerShdw blurRad="38100" dist="38100" dir="2700000" algn="tl">
                  <a:srgbClr val="000000">
                    <a:alpha val="43137"/>
                  </a:srgbClr>
                </a:outerShdw>
              </a:effectLst>
            </a:endParaRPr>
          </a:p>
        </p:txBody>
      </p:sp>
      <p:sp>
        <p:nvSpPr>
          <p:cNvPr id="2056" name="Rectangle 8">
            <a:extLst>
              <a:ext uri="{FF2B5EF4-FFF2-40B4-BE49-F238E27FC236}">
                <a16:creationId xmlns:a16="http://schemas.microsoft.com/office/drawing/2014/main" id="{71A930B0-6FB8-4A96-80B4-9A9BF5413C63}"/>
              </a:ext>
            </a:extLst>
          </p:cNvPr>
          <p:cNvSpPr>
            <a:spLocks noGrp="1" noChangeArrowheads="1"/>
          </p:cNvSpPr>
          <p:nvPr/>
        </p:nvSpPr>
        <p:spPr bwMode="auto">
          <a:xfrm>
            <a:off x="838200" y="4038600"/>
            <a:ext cx="7467600" cy="2201228"/>
          </a:xfrm>
          <a:prstGeom prst="rect">
            <a:avLst/>
          </a:prstGeom>
          <a:noFill/>
          <a:ln w="9525">
            <a:noFill/>
            <a:miter lim="800000"/>
            <a:headEnd/>
            <a:tailEnd/>
          </a:ln>
          <a:effectLst/>
        </p:spPr>
        <p:txBody>
          <a:bodyPr lIns="92075" tIns="46038" rIns="92075" bIns="46038"/>
          <a:lstStyle/>
          <a:p>
            <a:pPr algn="ctr"/>
            <a:r>
              <a:rPr lang="en-US" sz="3200" dirty="0">
                <a:solidFill>
                  <a:srgbClr val="FFFFFF"/>
                </a:solidFill>
                <a:effectLst>
                  <a:outerShdw blurRad="38100" dist="38100" dir="2700000" algn="tl">
                    <a:srgbClr val="000000">
                      <a:alpha val="43137"/>
                    </a:srgbClr>
                  </a:outerShdw>
                </a:effectLst>
                <a:latin typeface="Calibri" pitchFamily="34" charset="0"/>
              </a:rPr>
              <a:t>Green Country Stormwater Alliance (GCSA)</a:t>
            </a:r>
          </a:p>
          <a:p>
            <a:pPr algn="ctr"/>
            <a:r>
              <a:rPr lang="en-US" sz="3200" dirty="0">
                <a:solidFill>
                  <a:srgbClr val="FFFFFF"/>
                </a:solidFill>
                <a:latin typeface="Calibri" pitchFamily="34" charset="0"/>
              </a:rPr>
              <a:t>Employee Training Series</a:t>
            </a:r>
          </a:p>
          <a:p>
            <a:pPr algn="ctr"/>
            <a:r>
              <a:rPr lang="en-US" sz="3200" dirty="0">
                <a:solidFill>
                  <a:srgbClr val="FFFFFF"/>
                </a:solidFill>
                <a:latin typeface="Calibri" pitchFamily="34" charset="0"/>
              </a:rPr>
              <a:t>Prepared by INCOG</a:t>
            </a:r>
          </a:p>
          <a:p>
            <a:pPr algn="ctr"/>
            <a:r>
              <a:rPr lang="en-US" sz="3200" dirty="0">
                <a:solidFill>
                  <a:srgbClr val="FFFFFF"/>
                </a:solidFill>
                <a:latin typeface="Calibri" pitchFamily="34" charset="0"/>
              </a:rPr>
              <a:t>March 2021</a:t>
            </a:r>
            <a:endParaRPr lang="en-US" sz="3200" dirty="0">
              <a:effectLst>
                <a:outerShdw blurRad="38100" dist="38100" dir="2700000" algn="tl">
                  <a:srgbClr val="000000"/>
                </a:outerShdw>
              </a:effectLst>
            </a:endParaRPr>
          </a:p>
        </p:txBody>
      </p:sp>
      <p:sp>
        <p:nvSpPr>
          <p:cNvPr id="2057" name="Rectangle 9">
            <a:extLst>
              <a:ext uri="{FF2B5EF4-FFF2-40B4-BE49-F238E27FC236}">
                <a16:creationId xmlns:a16="http://schemas.microsoft.com/office/drawing/2014/main" id="{2292F1EB-0152-4527-BFEC-B46923726F1E}"/>
              </a:ext>
            </a:extLst>
          </p:cNvPr>
          <p:cNvSpPr>
            <a:spLocks noChangeArrowheads="1"/>
          </p:cNvSpPr>
          <p:nvPr/>
        </p:nvSpPr>
        <p:spPr bwMode="auto">
          <a:xfrm>
            <a:off x="685800" y="5943600"/>
            <a:ext cx="7729538" cy="685800"/>
          </a:xfrm>
          <a:prstGeom prst="rect">
            <a:avLst/>
          </a:prstGeom>
          <a:noFill/>
          <a:ln w="9525">
            <a:noFill/>
            <a:miter lim="800000"/>
            <a:headEnd/>
            <a:tailEnd/>
          </a:ln>
          <a:effectLst/>
        </p:spPr>
        <p:txBody>
          <a:bodyPr lIns="92075" tIns="46038" rIns="92075" bIns="46038"/>
          <a:lstStyle/>
          <a:p>
            <a:pPr algn="ctr" eaLnBrk="0" hangingPunct="0">
              <a:defRPr/>
            </a:pPr>
            <a:endParaRPr lang="en-US" sz="900" i="1" dirty="0">
              <a:effectLst>
                <a:outerShdw blurRad="38100" dist="38100" dir="2700000" algn="tl">
                  <a:srgbClr val="000000"/>
                </a:outerShdw>
              </a:effectLst>
              <a:latin typeface="Arial" charset="0"/>
            </a:endParaRPr>
          </a:p>
        </p:txBody>
      </p:sp>
    </p:spTree>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312FD2F-24F6-4CA2-8191-36C156BBFBB0}"/>
              </a:ext>
            </a:extLst>
          </p:cNvPr>
          <p:cNvSpPr>
            <a:spLocks noGrp="1" noChangeArrowheads="1"/>
          </p:cNvSpPr>
          <p:nvPr>
            <p:ph type="title"/>
          </p:nvPr>
        </p:nvSpPr>
        <p:spPr>
          <a:xfrm>
            <a:off x="762000" y="685800"/>
            <a:ext cx="7467600" cy="762000"/>
          </a:xfrm>
        </p:spPr>
        <p:txBody>
          <a:bodyPr>
            <a:normAutofit fontScale="90000"/>
          </a:bodyPr>
          <a:lstStyle/>
          <a:p>
            <a:pPr eaLnBrk="1" fontAlgn="auto" hangingPunct="1">
              <a:spcAft>
                <a:spcPts val="0"/>
              </a:spcAft>
              <a:defRPr/>
            </a:pPr>
            <a:r>
              <a:rPr dirty="0"/>
              <a:t>Paint Striping</a:t>
            </a:r>
            <a:r>
              <a:rPr lang="en-US" dirty="0"/>
              <a:t>: Latex Paint</a:t>
            </a:r>
            <a:endParaRPr dirty="0"/>
          </a:p>
        </p:txBody>
      </p:sp>
      <p:sp>
        <p:nvSpPr>
          <p:cNvPr id="13315" name="Rectangle 3">
            <a:extLst>
              <a:ext uri="{FF2B5EF4-FFF2-40B4-BE49-F238E27FC236}">
                <a16:creationId xmlns:a16="http://schemas.microsoft.com/office/drawing/2014/main" id="{578EFE8C-CBDE-4F56-BF55-2B811C8BB847}"/>
              </a:ext>
            </a:extLst>
          </p:cNvPr>
          <p:cNvSpPr>
            <a:spLocks noGrp="1" noChangeArrowheads="1"/>
          </p:cNvSpPr>
          <p:nvPr>
            <p:ph idx="1"/>
          </p:nvPr>
        </p:nvSpPr>
        <p:spPr>
          <a:xfrm>
            <a:off x="228600" y="1600200"/>
            <a:ext cx="4876800" cy="4724400"/>
          </a:xfrm>
        </p:spPr>
        <p:txBody>
          <a:bodyPr/>
          <a:lstStyle/>
          <a:p>
            <a:pPr eaLnBrk="1" hangingPunct="1">
              <a:lnSpc>
                <a:spcPct val="90000"/>
              </a:lnSpc>
              <a:spcBef>
                <a:spcPts val="1800"/>
              </a:spcBef>
            </a:pPr>
            <a:r>
              <a:rPr lang="en-US" altLang="en-US" sz="2400" dirty="0">
                <a:latin typeface="+mj-lt"/>
              </a:rPr>
              <a:t>Schedule painting and striping projects during dry weather only.</a:t>
            </a:r>
          </a:p>
          <a:p>
            <a:pPr eaLnBrk="1" hangingPunct="1">
              <a:lnSpc>
                <a:spcPct val="90000"/>
              </a:lnSpc>
              <a:spcBef>
                <a:spcPts val="1800"/>
              </a:spcBef>
            </a:pPr>
            <a:r>
              <a:rPr lang="en-US" altLang="en-US" sz="2400" dirty="0">
                <a:latin typeface="+mj-lt"/>
              </a:rPr>
              <a:t>Waste handling for water-based </a:t>
            </a:r>
            <a:r>
              <a:rPr lang="en-US" altLang="en-US" sz="2400" u="sng" dirty="0">
                <a:latin typeface="+mj-lt"/>
              </a:rPr>
              <a:t>latex paint</a:t>
            </a:r>
            <a:r>
              <a:rPr lang="en-US" altLang="en-US" sz="2400" dirty="0">
                <a:latin typeface="+mj-lt"/>
              </a:rPr>
              <a:t>:</a:t>
            </a:r>
          </a:p>
          <a:p>
            <a:pPr lvl="1" eaLnBrk="1" hangingPunct="1">
              <a:lnSpc>
                <a:spcPct val="90000"/>
              </a:lnSpc>
              <a:spcBef>
                <a:spcPts val="1800"/>
              </a:spcBef>
            </a:pPr>
            <a:r>
              <a:rPr lang="en-US" altLang="en-US" dirty="0">
                <a:solidFill>
                  <a:schemeClr val="tx2"/>
                </a:solidFill>
                <a:latin typeface="+mj-lt"/>
              </a:rPr>
              <a:t>Pour small quantities of unused paint in open barrels and allow to dry.  Dispose of dried paint in trash.</a:t>
            </a:r>
          </a:p>
          <a:p>
            <a:pPr lvl="1" eaLnBrk="1" hangingPunct="1">
              <a:lnSpc>
                <a:spcPct val="90000"/>
              </a:lnSpc>
              <a:spcBef>
                <a:spcPts val="1800"/>
              </a:spcBef>
            </a:pPr>
            <a:r>
              <a:rPr lang="en-US" altLang="en-US" dirty="0">
                <a:solidFill>
                  <a:schemeClr val="tx2"/>
                </a:solidFill>
                <a:latin typeface="+mj-lt"/>
              </a:rPr>
              <a:t>Collect wash water used for equipment cleaning and dispose of in sanitary sewer.</a:t>
            </a:r>
          </a:p>
        </p:txBody>
      </p:sp>
      <p:sp>
        <p:nvSpPr>
          <p:cNvPr id="13316" name="Slide Number Placeholder 5">
            <a:extLst>
              <a:ext uri="{FF2B5EF4-FFF2-40B4-BE49-F238E27FC236}">
                <a16:creationId xmlns:a16="http://schemas.microsoft.com/office/drawing/2014/main" id="{157D6F65-9677-45BC-ACCC-66A1F2C410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398A2A1-187C-4F1A-B112-EE271A60DFAE}" type="slidenum">
              <a:rPr lang="en-US" altLang="en-US" sz="1600">
                <a:solidFill>
                  <a:schemeClr val="tx2"/>
                </a:solidFill>
              </a:rPr>
              <a:pPr eaLnBrk="1" hangingPunct="1"/>
              <a:t>10</a:t>
            </a:fld>
            <a:endParaRPr lang="en-US" altLang="en-US" sz="1600">
              <a:solidFill>
                <a:schemeClr val="tx2"/>
              </a:solidFill>
            </a:endParaRPr>
          </a:p>
        </p:txBody>
      </p:sp>
      <p:pic>
        <p:nvPicPr>
          <p:cNvPr id="13317" name="Picture 7" descr="Dry paint in barrel">
            <a:extLst>
              <a:ext uri="{FF2B5EF4-FFF2-40B4-BE49-F238E27FC236}">
                <a16:creationId xmlns:a16="http://schemas.microsoft.com/office/drawing/2014/main" id="{484DDF04-1856-4CEA-A5EC-C91CD9611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99" y="1676400"/>
            <a:ext cx="3198813" cy="4510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708238A-5645-49FF-8CE5-8C86E9FA1651}"/>
              </a:ext>
            </a:extLst>
          </p:cNvPr>
          <p:cNvSpPr>
            <a:spLocks noGrp="1" noChangeArrowheads="1"/>
          </p:cNvSpPr>
          <p:nvPr>
            <p:ph type="title"/>
          </p:nvPr>
        </p:nvSpPr>
        <p:spPr>
          <a:xfrm>
            <a:off x="817562" y="685800"/>
            <a:ext cx="7716837" cy="762000"/>
          </a:xfrm>
        </p:spPr>
        <p:txBody>
          <a:bodyPr>
            <a:normAutofit fontScale="90000"/>
          </a:bodyPr>
          <a:lstStyle/>
          <a:p>
            <a:pPr eaLnBrk="1" fontAlgn="auto" hangingPunct="1">
              <a:spcAft>
                <a:spcPts val="0"/>
              </a:spcAft>
              <a:defRPr/>
            </a:pPr>
            <a:r>
              <a:rPr dirty="0"/>
              <a:t>Paint Striping</a:t>
            </a:r>
            <a:r>
              <a:rPr lang="en-US" dirty="0"/>
              <a:t>: Oil-Based Paint</a:t>
            </a:r>
            <a:endParaRPr dirty="0"/>
          </a:p>
        </p:txBody>
      </p:sp>
      <p:sp>
        <p:nvSpPr>
          <p:cNvPr id="16386" name="Rectangle 3">
            <a:extLst>
              <a:ext uri="{FF2B5EF4-FFF2-40B4-BE49-F238E27FC236}">
                <a16:creationId xmlns:a16="http://schemas.microsoft.com/office/drawing/2014/main" id="{767C731F-ED48-4587-BEC5-85B4BA14444F}"/>
              </a:ext>
            </a:extLst>
          </p:cNvPr>
          <p:cNvSpPr>
            <a:spLocks noGrp="1" noChangeArrowheads="1"/>
          </p:cNvSpPr>
          <p:nvPr>
            <p:ph idx="1"/>
          </p:nvPr>
        </p:nvSpPr>
        <p:spPr>
          <a:xfrm>
            <a:off x="152400" y="1676399"/>
            <a:ext cx="4800600" cy="4876751"/>
          </a:xfrm>
        </p:spPr>
        <p:txBody>
          <a:bodyPr>
            <a:normAutofit/>
          </a:bodyPr>
          <a:lstStyle/>
          <a:p>
            <a:pPr marL="274320" indent="-274320" eaLnBrk="1" fontAlgn="auto" hangingPunct="1">
              <a:spcBef>
                <a:spcPts val="1800"/>
              </a:spcBef>
              <a:spcAft>
                <a:spcPts val="0"/>
              </a:spcAft>
              <a:buClr>
                <a:schemeClr val="accent3"/>
              </a:buClr>
              <a:buFont typeface="Wingdings 2"/>
              <a:buChar char=""/>
              <a:defRPr/>
            </a:pPr>
            <a:r>
              <a:rPr lang="en-US" altLang="en-US" sz="2400" dirty="0">
                <a:latin typeface="+mj-lt"/>
              </a:rPr>
              <a:t>Waste handling for </a:t>
            </a:r>
            <a:r>
              <a:rPr lang="en-US" altLang="en-US" sz="2400" u="sng" dirty="0">
                <a:latin typeface="+mj-lt"/>
              </a:rPr>
              <a:t>oil-based paint</a:t>
            </a:r>
            <a:r>
              <a:rPr lang="en-US" altLang="en-US" sz="2400" dirty="0">
                <a:latin typeface="+mj-lt"/>
              </a:rPr>
              <a:t>:</a:t>
            </a:r>
          </a:p>
          <a:p>
            <a:pPr marL="640080" lvl="1" indent="-246888" eaLnBrk="1" fontAlgn="auto" hangingPunct="1">
              <a:spcBef>
                <a:spcPts val="1800"/>
              </a:spcBef>
              <a:spcAft>
                <a:spcPts val="0"/>
              </a:spcAft>
              <a:buFont typeface="Wingdings 2"/>
              <a:buChar char=""/>
              <a:defRPr/>
            </a:pPr>
            <a:r>
              <a:rPr lang="en-US" altLang="en-US" dirty="0">
                <a:solidFill>
                  <a:schemeClr val="tx2"/>
                </a:solidFill>
                <a:latin typeface="+mj-lt"/>
              </a:rPr>
              <a:t>Reuse and recycle oil-based paints as much as possible.</a:t>
            </a:r>
          </a:p>
          <a:p>
            <a:pPr marL="640080" lvl="1" indent="-246888" eaLnBrk="1" fontAlgn="auto" hangingPunct="1">
              <a:spcBef>
                <a:spcPts val="1800"/>
              </a:spcBef>
              <a:spcAft>
                <a:spcPts val="0"/>
              </a:spcAft>
              <a:buFont typeface="Wingdings 2"/>
              <a:buChar char=""/>
              <a:defRPr/>
            </a:pPr>
            <a:r>
              <a:rPr lang="en-US" altLang="en-US" dirty="0">
                <a:solidFill>
                  <a:schemeClr val="tx2"/>
                </a:solidFill>
                <a:latin typeface="+mj-lt"/>
              </a:rPr>
              <a:t>Dispose of oil-based paints and solvents used for equipment cleaning in accordance with established procedures.</a:t>
            </a:r>
          </a:p>
          <a:p>
            <a:pPr marL="640080" lvl="1" indent="-246888" eaLnBrk="1" fontAlgn="auto" hangingPunct="1">
              <a:spcBef>
                <a:spcPts val="1800"/>
              </a:spcBef>
              <a:spcAft>
                <a:spcPts val="0"/>
              </a:spcAft>
              <a:buFont typeface="Wingdings 2"/>
              <a:buChar char=""/>
              <a:defRPr/>
            </a:pPr>
            <a:r>
              <a:rPr lang="en-US" altLang="en-US" dirty="0">
                <a:solidFill>
                  <a:schemeClr val="tx2"/>
                </a:solidFill>
                <a:latin typeface="+mj-lt"/>
              </a:rPr>
              <a:t>Follow manufacturer’s and your organization’s guidance on proper disposal options.</a:t>
            </a:r>
          </a:p>
          <a:p>
            <a:pPr marL="640080" lvl="1" indent="-246888" eaLnBrk="1" fontAlgn="auto" hangingPunct="1">
              <a:spcAft>
                <a:spcPts val="0"/>
              </a:spcAft>
              <a:buFontTx/>
              <a:buNone/>
              <a:defRPr/>
            </a:pPr>
            <a:endParaRPr lang="en-US" altLang="en-US" sz="3200" dirty="0"/>
          </a:p>
        </p:txBody>
      </p:sp>
      <p:sp>
        <p:nvSpPr>
          <p:cNvPr id="14340" name="Slide Number Placeholder 5">
            <a:extLst>
              <a:ext uri="{FF2B5EF4-FFF2-40B4-BE49-F238E27FC236}">
                <a16:creationId xmlns:a16="http://schemas.microsoft.com/office/drawing/2014/main" id="{094121BB-D478-4E88-ADBF-DB2195E9E2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5F8D01B-7D80-4A70-BDBD-465FBA83D528}" type="slidenum">
              <a:rPr lang="en-US" altLang="en-US" sz="1600">
                <a:solidFill>
                  <a:schemeClr val="tx2"/>
                </a:solidFill>
              </a:rPr>
              <a:pPr eaLnBrk="1" hangingPunct="1"/>
              <a:t>11</a:t>
            </a:fld>
            <a:endParaRPr lang="en-US" altLang="en-US" sz="1600">
              <a:solidFill>
                <a:schemeClr val="tx2"/>
              </a:solidFill>
            </a:endParaRPr>
          </a:p>
        </p:txBody>
      </p:sp>
      <p:pic>
        <p:nvPicPr>
          <p:cNvPr id="3" name="Picture 2" descr="A picture containing cup, several, different&#10;&#10;Description automatically generated">
            <a:extLst>
              <a:ext uri="{FF2B5EF4-FFF2-40B4-BE49-F238E27FC236}">
                <a16:creationId xmlns:a16="http://schemas.microsoft.com/office/drawing/2014/main" id="{40422DFE-5E73-4E82-BA44-D74CC91CCDE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40808" y="2286000"/>
            <a:ext cx="4038600" cy="3476779"/>
          </a:xfrm>
          <a:prstGeom prst="rect">
            <a:avLst/>
          </a:prstGeom>
        </p:spPr>
      </p:pic>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829D55A-8E00-4039-885B-8A78677BC9DD}"/>
              </a:ext>
            </a:extLst>
          </p:cNvPr>
          <p:cNvSpPr>
            <a:spLocks noGrp="1" noChangeArrowheads="1"/>
          </p:cNvSpPr>
          <p:nvPr>
            <p:ph type="title"/>
          </p:nvPr>
        </p:nvSpPr>
        <p:spPr>
          <a:xfrm>
            <a:off x="685800" y="762000"/>
            <a:ext cx="6477000" cy="685800"/>
          </a:xfrm>
        </p:spPr>
        <p:txBody>
          <a:bodyPr>
            <a:normAutofit fontScale="90000"/>
          </a:bodyPr>
          <a:lstStyle/>
          <a:p>
            <a:pPr eaLnBrk="1" fontAlgn="auto" hangingPunct="1">
              <a:spcAft>
                <a:spcPts val="0"/>
              </a:spcAft>
              <a:defRPr/>
            </a:pPr>
            <a:r>
              <a:rPr dirty="0"/>
              <a:t>Hazardous Waste Disposal</a:t>
            </a:r>
          </a:p>
        </p:txBody>
      </p:sp>
      <p:sp>
        <p:nvSpPr>
          <p:cNvPr id="15363" name="Rectangle 3">
            <a:extLst>
              <a:ext uri="{FF2B5EF4-FFF2-40B4-BE49-F238E27FC236}">
                <a16:creationId xmlns:a16="http://schemas.microsoft.com/office/drawing/2014/main" id="{1DA6836A-03ED-49F8-B2F2-8A8423FF38AB}"/>
              </a:ext>
            </a:extLst>
          </p:cNvPr>
          <p:cNvSpPr>
            <a:spLocks noGrp="1" noChangeArrowheads="1"/>
          </p:cNvSpPr>
          <p:nvPr>
            <p:ph idx="1"/>
          </p:nvPr>
        </p:nvSpPr>
        <p:spPr>
          <a:xfrm>
            <a:off x="304801" y="1647824"/>
            <a:ext cx="8332788" cy="4708509"/>
          </a:xfrm>
        </p:spPr>
        <p:txBody>
          <a:bodyPr/>
          <a:lstStyle/>
          <a:p>
            <a:pPr eaLnBrk="1" hangingPunct="1">
              <a:spcBef>
                <a:spcPts val="1800"/>
              </a:spcBef>
            </a:pPr>
            <a:r>
              <a:rPr lang="en-US" altLang="en-US" sz="2400" dirty="0">
                <a:latin typeface="+mj-lt"/>
              </a:rPr>
              <a:t>Many waste materials are classified as                         Hazardous waste by type and quantity.</a:t>
            </a:r>
          </a:p>
          <a:p>
            <a:pPr eaLnBrk="1" hangingPunct="1">
              <a:spcBef>
                <a:spcPts val="1800"/>
              </a:spcBef>
            </a:pPr>
            <a:r>
              <a:rPr lang="en-US" altLang="en-US" sz="2400" dirty="0">
                <a:latin typeface="+mj-lt"/>
              </a:rPr>
              <a:t>The laws are complex. When in doubt, check                                     with your supervisor.</a:t>
            </a:r>
          </a:p>
          <a:p>
            <a:pPr eaLnBrk="1" hangingPunct="1">
              <a:spcBef>
                <a:spcPts val="1800"/>
              </a:spcBef>
            </a:pPr>
            <a:r>
              <a:rPr lang="en-US" altLang="en-US" sz="2400" dirty="0">
                <a:latin typeface="+mj-lt"/>
              </a:rPr>
              <a:t>Commercial products that are to be discarded become waste.</a:t>
            </a:r>
          </a:p>
          <a:p>
            <a:pPr eaLnBrk="1" hangingPunct="1">
              <a:spcBef>
                <a:spcPts val="1800"/>
              </a:spcBef>
            </a:pPr>
            <a:r>
              <a:rPr lang="en-US" altLang="en-US" sz="2400" dirty="0">
                <a:latin typeface="+mj-lt"/>
              </a:rPr>
              <a:t>If they are classified as Hazardous Waste, you become the “Generator” and must assume responsibility until final disposal.</a:t>
            </a:r>
          </a:p>
          <a:p>
            <a:pPr eaLnBrk="1" hangingPunct="1">
              <a:spcBef>
                <a:spcPts val="1800"/>
              </a:spcBef>
            </a:pPr>
            <a:r>
              <a:rPr lang="en-US" altLang="en-US" sz="2400" dirty="0">
                <a:latin typeface="+mj-lt"/>
              </a:rPr>
              <a:t>Transferring ownership to another company does not relieve you of this “cradle to grave” responsibility; it’s still your waste.</a:t>
            </a:r>
          </a:p>
        </p:txBody>
      </p:sp>
      <p:sp>
        <p:nvSpPr>
          <p:cNvPr id="15364" name="Slide Number Placeholder 5">
            <a:extLst>
              <a:ext uri="{FF2B5EF4-FFF2-40B4-BE49-F238E27FC236}">
                <a16:creationId xmlns:a16="http://schemas.microsoft.com/office/drawing/2014/main" id="{0A67F497-5913-417B-B5A8-9CC9BB1054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F6B134-C645-46C0-91B8-E376561BED18}" type="slidenum">
              <a:rPr lang="en-US" altLang="en-US" sz="1600">
                <a:solidFill>
                  <a:schemeClr val="tx2"/>
                </a:solidFill>
              </a:rPr>
              <a:pPr eaLnBrk="1" hangingPunct="1"/>
              <a:t>12</a:t>
            </a:fld>
            <a:endParaRPr lang="en-US" altLang="en-US" sz="1600">
              <a:solidFill>
                <a:schemeClr val="tx2"/>
              </a:solidFill>
            </a:endParaRPr>
          </a:p>
        </p:txBody>
      </p:sp>
      <p:grpSp>
        <p:nvGrpSpPr>
          <p:cNvPr id="15365" name="Group 4">
            <a:extLst>
              <a:ext uri="{FF2B5EF4-FFF2-40B4-BE49-F238E27FC236}">
                <a16:creationId xmlns:a16="http://schemas.microsoft.com/office/drawing/2014/main" id="{C9AE2839-5B24-4C91-AD1D-26D7C677D8AC}"/>
              </a:ext>
            </a:extLst>
          </p:cNvPr>
          <p:cNvGrpSpPr>
            <a:grpSpLocks/>
          </p:cNvGrpSpPr>
          <p:nvPr/>
        </p:nvGrpSpPr>
        <p:grpSpPr bwMode="auto">
          <a:xfrm>
            <a:off x="-685800" y="2598738"/>
            <a:ext cx="10515600" cy="1660525"/>
            <a:chOff x="0" y="0"/>
            <a:chExt cx="6624" cy="1046"/>
          </a:xfrm>
        </p:grpSpPr>
        <p:sp>
          <p:nvSpPr>
            <p:cNvPr id="15368" name="Rectangle 5">
              <a:extLst>
                <a:ext uri="{FF2B5EF4-FFF2-40B4-BE49-F238E27FC236}">
                  <a16:creationId xmlns:a16="http://schemas.microsoft.com/office/drawing/2014/main" id="{A0AFE31A-CD38-4569-92F3-8535AEE6A9CD}"/>
                </a:ext>
              </a:extLst>
            </p:cNvPr>
            <p:cNvSpPr>
              <a:spLocks noChangeArrowheads="1"/>
            </p:cNvSpPr>
            <p:nvPr/>
          </p:nvSpPr>
          <p:spPr bwMode="auto">
            <a:xfrm>
              <a:off x="0" y="0"/>
              <a:ext cx="2559"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369" name="Rectangle 6">
              <a:extLst>
                <a:ext uri="{FF2B5EF4-FFF2-40B4-BE49-F238E27FC236}">
                  <a16:creationId xmlns:a16="http://schemas.microsoft.com/office/drawing/2014/main" id="{0AF35652-7C3C-4D4F-87C3-14212DEA5A4E}"/>
                </a:ext>
              </a:extLst>
            </p:cNvPr>
            <p:cNvSpPr>
              <a:spLocks noChangeArrowheads="1"/>
            </p:cNvSpPr>
            <p:nvPr/>
          </p:nvSpPr>
          <p:spPr bwMode="auto">
            <a:xfrm>
              <a:off x="0" y="0"/>
              <a:ext cx="6624"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  </a:t>
              </a:r>
              <a:r>
                <a:rPr lang="en-US" altLang="en-US" sz="7900"/>
                <a:t> </a:t>
              </a:r>
              <a:r>
                <a:rPr lang="en-US" altLang="en-US"/>
                <a:t>                </a:t>
              </a:r>
            </a:p>
            <a:p>
              <a:endParaRPr lang="en-US" altLang="en-US"/>
            </a:p>
          </p:txBody>
        </p:sp>
      </p:grpSp>
      <p:pic>
        <p:nvPicPr>
          <p:cNvPr id="10" name="Picture 11" descr="A40-970F">
            <a:extLst>
              <a:ext uri="{FF2B5EF4-FFF2-40B4-BE49-F238E27FC236}">
                <a16:creationId xmlns:a16="http://schemas.microsoft.com/office/drawing/2014/main" id="{97DA4245-58A1-4534-AB2B-EB392F74A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92212"/>
            <a:ext cx="2743200" cy="20390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BA29B10-F161-4818-B46D-0E27A3C05DD3}"/>
              </a:ext>
            </a:extLst>
          </p:cNvPr>
          <p:cNvSpPr>
            <a:spLocks noGrp="1" noChangeArrowheads="1"/>
          </p:cNvSpPr>
          <p:nvPr>
            <p:ph type="title"/>
          </p:nvPr>
        </p:nvSpPr>
        <p:spPr>
          <a:xfrm>
            <a:off x="838200" y="609600"/>
            <a:ext cx="7010400" cy="826516"/>
          </a:xfrm>
        </p:spPr>
        <p:txBody>
          <a:bodyPr>
            <a:normAutofit fontScale="90000"/>
          </a:bodyPr>
          <a:lstStyle/>
          <a:p>
            <a:pPr eaLnBrk="1" fontAlgn="auto" hangingPunct="1">
              <a:spcAft>
                <a:spcPts val="0"/>
              </a:spcAft>
              <a:defRPr/>
            </a:pPr>
            <a:r>
              <a:rPr dirty="0"/>
              <a:t>Storm Drain Inlet</a:t>
            </a:r>
            <a:r>
              <a:rPr lang="en-US" dirty="0"/>
              <a:t>s:</a:t>
            </a:r>
            <a:r>
              <a:rPr dirty="0"/>
              <a:t> Cleaning</a:t>
            </a:r>
          </a:p>
        </p:txBody>
      </p:sp>
      <p:sp>
        <p:nvSpPr>
          <p:cNvPr id="16387" name="Rectangle 3">
            <a:extLst>
              <a:ext uri="{FF2B5EF4-FFF2-40B4-BE49-F238E27FC236}">
                <a16:creationId xmlns:a16="http://schemas.microsoft.com/office/drawing/2014/main" id="{25CFDCD1-56D2-4684-9677-7ECCA69B99C8}"/>
              </a:ext>
            </a:extLst>
          </p:cNvPr>
          <p:cNvSpPr>
            <a:spLocks noGrp="1" noChangeArrowheads="1"/>
          </p:cNvSpPr>
          <p:nvPr>
            <p:ph idx="1"/>
          </p:nvPr>
        </p:nvSpPr>
        <p:spPr>
          <a:xfrm>
            <a:off x="228600" y="1752600"/>
            <a:ext cx="4038600" cy="4572000"/>
          </a:xfrm>
        </p:spPr>
        <p:txBody>
          <a:bodyPr/>
          <a:lstStyle/>
          <a:p>
            <a:pPr eaLnBrk="1" hangingPunct="1">
              <a:spcBef>
                <a:spcPts val="1800"/>
              </a:spcBef>
            </a:pPr>
            <a:r>
              <a:rPr lang="en-US" altLang="en-US" sz="2400" dirty="0">
                <a:latin typeface="+mj-lt"/>
              </a:rPr>
              <a:t>After dewatering, trash and debris can be removed from storm water systems. </a:t>
            </a:r>
          </a:p>
          <a:p>
            <a:pPr eaLnBrk="1" hangingPunct="1">
              <a:spcBef>
                <a:spcPts val="1800"/>
              </a:spcBef>
            </a:pPr>
            <a:r>
              <a:rPr lang="en-US" altLang="en-US" sz="2400" dirty="0">
                <a:latin typeface="+mj-lt"/>
              </a:rPr>
              <a:t>Dispose of collected material in a sanitary landfill.  </a:t>
            </a:r>
          </a:p>
          <a:p>
            <a:pPr eaLnBrk="1" hangingPunct="1">
              <a:spcBef>
                <a:spcPts val="1800"/>
              </a:spcBef>
            </a:pPr>
            <a:r>
              <a:rPr lang="en-US" altLang="en-US" sz="2400" dirty="0">
                <a:latin typeface="+mj-lt"/>
              </a:rPr>
              <a:t>Clean up any spilled material from the work site.</a:t>
            </a:r>
          </a:p>
          <a:p>
            <a:pPr eaLnBrk="1" hangingPunct="1">
              <a:spcBef>
                <a:spcPts val="1800"/>
              </a:spcBef>
            </a:pPr>
            <a:r>
              <a:rPr lang="en-US" altLang="en-US" sz="2400" dirty="0">
                <a:latin typeface="+mj-lt"/>
              </a:rPr>
              <a:t>Report suspected dumping or pollution problems to your supervisor.</a:t>
            </a:r>
          </a:p>
          <a:p>
            <a:pPr eaLnBrk="1" hangingPunct="1">
              <a:lnSpc>
                <a:spcPct val="90000"/>
              </a:lnSpc>
            </a:pPr>
            <a:endParaRPr lang="en-US" altLang="en-US" dirty="0"/>
          </a:p>
        </p:txBody>
      </p:sp>
      <p:sp>
        <p:nvSpPr>
          <p:cNvPr id="16388" name="Slide Number Placeholder 5">
            <a:extLst>
              <a:ext uri="{FF2B5EF4-FFF2-40B4-BE49-F238E27FC236}">
                <a16:creationId xmlns:a16="http://schemas.microsoft.com/office/drawing/2014/main" id="{6EEC7BE7-BD97-4D36-A0E0-4D20181CF5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67CBE5C-C00E-4FBE-BEC7-1E1A92D1875D}" type="slidenum">
              <a:rPr lang="en-US" altLang="en-US" sz="1600">
                <a:solidFill>
                  <a:schemeClr val="tx2"/>
                </a:solidFill>
              </a:rPr>
              <a:pPr eaLnBrk="1" hangingPunct="1"/>
              <a:t>13</a:t>
            </a:fld>
            <a:endParaRPr lang="en-US" altLang="en-US" sz="1600">
              <a:solidFill>
                <a:schemeClr val="tx2"/>
              </a:solidFill>
            </a:endParaRPr>
          </a:p>
        </p:txBody>
      </p:sp>
      <p:pic>
        <p:nvPicPr>
          <p:cNvPr id="16389" name="Picture 7" descr="Inlet cleaning">
            <a:extLst>
              <a:ext uri="{FF2B5EF4-FFF2-40B4-BE49-F238E27FC236}">
                <a16:creationId xmlns:a16="http://schemas.microsoft.com/office/drawing/2014/main" id="{FF9D3D8C-0DE7-4FF4-A33D-EEF698C9C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380" y="2057400"/>
            <a:ext cx="4240212" cy="3644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F4DEF5A-2815-4095-9036-A2CA14484451}"/>
              </a:ext>
            </a:extLst>
          </p:cNvPr>
          <p:cNvSpPr>
            <a:spLocks noGrp="1" noChangeArrowheads="1"/>
          </p:cNvSpPr>
          <p:nvPr>
            <p:ph type="title"/>
          </p:nvPr>
        </p:nvSpPr>
        <p:spPr>
          <a:xfrm>
            <a:off x="838200" y="685801"/>
            <a:ext cx="7391400" cy="685800"/>
          </a:xfrm>
        </p:spPr>
        <p:txBody>
          <a:bodyPr>
            <a:normAutofit fontScale="90000"/>
          </a:bodyPr>
          <a:lstStyle/>
          <a:p>
            <a:pPr eaLnBrk="1" fontAlgn="auto" hangingPunct="1">
              <a:spcAft>
                <a:spcPts val="0"/>
              </a:spcAft>
              <a:defRPr/>
            </a:pPr>
            <a:r>
              <a:rPr dirty="0"/>
              <a:t>Storm Drain Inlet</a:t>
            </a:r>
            <a:r>
              <a:rPr lang="en-US" dirty="0"/>
              <a:t>s:</a:t>
            </a:r>
            <a:r>
              <a:rPr dirty="0"/>
              <a:t> </a:t>
            </a:r>
            <a:r>
              <a:rPr lang="en-US" dirty="0"/>
              <a:t>Marking</a:t>
            </a:r>
            <a:endParaRPr dirty="0"/>
          </a:p>
        </p:txBody>
      </p:sp>
      <p:sp>
        <p:nvSpPr>
          <p:cNvPr id="17411" name="Rectangle 3">
            <a:extLst>
              <a:ext uri="{FF2B5EF4-FFF2-40B4-BE49-F238E27FC236}">
                <a16:creationId xmlns:a16="http://schemas.microsoft.com/office/drawing/2014/main" id="{31A9A3E6-9D62-4443-97DD-BEDF7F20D73D}"/>
              </a:ext>
            </a:extLst>
          </p:cNvPr>
          <p:cNvSpPr>
            <a:spLocks noGrp="1" noChangeArrowheads="1"/>
          </p:cNvSpPr>
          <p:nvPr>
            <p:ph idx="1"/>
          </p:nvPr>
        </p:nvSpPr>
        <p:spPr>
          <a:xfrm>
            <a:off x="304800" y="1600200"/>
            <a:ext cx="4572000" cy="4953000"/>
          </a:xfrm>
        </p:spPr>
        <p:txBody>
          <a:bodyPr/>
          <a:lstStyle/>
          <a:p>
            <a:pPr eaLnBrk="1" hangingPunct="1">
              <a:spcBef>
                <a:spcPts val="1800"/>
              </a:spcBef>
            </a:pPr>
            <a:r>
              <a:rPr lang="en-US" altLang="en-US" sz="2400" dirty="0">
                <a:latin typeface="+mj-lt"/>
              </a:rPr>
              <a:t>“Marking” storm drain inlets is a popular public education BMP.</a:t>
            </a:r>
          </a:p>
          <a:p>
            <a:pPr eaLnBrk="1" hangingPunct="1">
              <a:spcBef>
                <a:spcPts val="1800"/>
              </a:spcBef>
            </a:pPr>
            <a:r>
              <a:rPr lang="en-US" altLang="en-US" sz="2400" dirty="0">
                <a:latin typeface="+mj-lt"/>
              </a:rPr>
              <a:t>It reminds citizens to not pour liquids or place solid materials, like grass clippings, in drop inlets.</a:t>
            </a:r>
          </a:p>
          <a:p>
            <a:pPr eaLnBrk="1" hangingPunct="1">
              <a:spcBef>
                <a:spcPts val="1800"/>
              </a:spcBef>
            </a:pPr>
            <a:r>
              <a:rPr lang="en-US" altLang="en-US" sz="2400" dirty="0">
                <a:latin typeface="+mj-lt"/>
              </a:rPr>
              <a:t>Most cities purchase markers, medallions or placards that can be glued to the inlet.</a:t>
            </a:r>
          </a:p>
          <a:p>
            <a:pPr eaLnBrk="1" hangingPunct="1">
              <a:spcBef>
                <a:spcPts val="1800"/>
              </a:spcBef>
            </a:pPr>
            <a:r>
              <a:rPr lang="en-US" altLang="en-US" sz="2400" dirty="0">
                <a:latin typeface="+mj-lt"/>
              </a:rPr>
              <a:t>Some drop inlet grates have the message imprinted on the grate itself.</a:t>
            </a:r>
          </a:p>
        </p:txBody>
      </p:sp>
      <p:sp>
        <p:nvSpPr>
          <p:cNvPr id="17412" name="Slide Number Placeholder 5">
            <a:extLst>
              <a:ext uri="{FF2B5EF4-FFF2-40B4-BE49-F238E27FC236}">
                <a16:creationId xmlns:a16="http://schemas.microsoft.com/office/drawing/2014/main" id="{412503F7-716E-4166-859C-1C248ED5D8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A38EFA6-9204-492B-9C73-A66B97F51641}" type="slidenum">
              <a:rPr lang="en-US" altLang="en-US" sz="1600">
                <a:solidFill>
                  <a:schemeClr val="tx2"/>
                </a:solidFill>
              </a:rPr>
              <a:pPr eaLnBrk="1" hangingPunct="1"/>
              <a:t>14</a:t>
            </a:fld>
            <a:endParaRPr lang="en-US" altLang="en-US" sz="1600">
              <a:solidFill>
                <a:schemeClr val="tx2"/>
              </a:solidFill>
            </a:endParaRPr>
          </a:p>
        </p:txBody>
      </p:sp>
      <p:pic>
        <p:nvPicPr>
          <p:cNvPr id="17415" name="Picture 8" descr="IMGP1446 Tulsa, OK 5-16-08">
            <a:extLst>
              <a:ext uri="{FF2B5EF4-FFF2-40B4-BE49-F238E27FC236}">
                <a16:creationId xmlns:a16="http://schemas.microsoft.com/office/drawing/2014/main" id="{47DD4404-C7BC-4B7E-8FC2-92E0F0C41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418" y="1587997"/>
            <a:ext cx="2354582" cy="184100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Curb marker application">
            <a:extLst>
              <a:ext uri="{FF2B5EF4-FFF2-40B4-BE49-F238E27FC236}">
                <a16:creationId xmlns:a16="http://schemas.microsoft.com/office/drawing/2014/main" id="{DE1473DD-0CFB-4FEB-BC44-6AC27BDCE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392" y="3295214"/>
            <a:ext cx="2354581" cy="2029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6" descr="IMGP1772 Tulsa, OK 5-23-08">
            <a:extLst>
              <a:ext uri="{FF2B5EF4-FFF2-40B4-BE49-F238E27FC236}">
                <a16:creationId xmlns:a16="http://schemas.microsoft.com/office/drawing/2014/main" id="{137AB8A6-0D7C-409A-8F7D-9CF501A6C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886107"/>
            <a:ext cx="2209799" cy="178435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5B87834-9E67-4A6E-A77A-E30DBF175A30}"/>
              </a:ext>
            </a:extLst>
          </p:cNvPr>
          <p:cNvSpPr>
            <a:spLocks noGrp="1" noChangeArrowheads="1"/>
          </p:cNvSpPr>
          <p:nvPr>
            <p:ph type="title"/>
          </p:nvPr>
        </p:nvSpPr>
        <p:spPr>
          <a:xfrm>
            <a:off x="838200" y="685800"/>
            <a:ext cx="8064500" cy="762000"/>
          </a:xfrm>
        </p:spPr>
        <p:txBody>
          <a:bodyPr>
            <a:normAutofit fontScale="90000"/>
          </a:bodyPr>
          <a:lstStyle/>
          <a:p>
            <a:pPr eaLnBrk="1" fontAlgn="auto" hangingPunct="1">
              <a:spcAft>
                <a:spcPts val="0"/>
              </a:spcAft>
              <a:defRPr/>
            </a:pPr>
            <a:r>
              <a:rPr dirty="0"/>
              <a:t>Ditch Maintenance</a:t>
            </a:r>
            <a:r>
              <a:rPr lang="en-US" dirty="0"/>
              <a:t>: Pollution Find</a:t>
            </a:r>
            <a:endParaRPr dirty="0"/>
          </a:p>
        </p:txBody>
      </p:sp>
      <p:sp>
        <p:nvSpPr>
          <p:cNvPr id="18435" name="Rectangle 3">
            <a:extLst>
              <a:ext uri="{FF2B5EF4-FFF2-40B4-BE49-F238E27FC236}">
                <a16:creationId xmlns:a16="http://schemas.microsoft.com/office/drawing/2014/main" id="{A11835E0-F09B-454E-96D9-01A2B79A690B}"/>
              </a:ext>
            </a:extLst>
          </p:cNvPr>
          <p:cNvSpPr>
            <a:spLocks noGrp="1" noChangeArrowheads="1"/>
          </p:cNvSpPr>
          <p:nvPr>
            <p:ph idx="1"/>
          </p:nvPr>
        </p:nvSpPr>
        <p:spPr>
          <a:xfrm>
            <a:off x="152400" y="1600200"/>
            <a:ext cx="5334000" cy="5029200"/>
          </a:xfrm>
        </p:spPr>
        <p:txBody>
          <a:bodyPr/>
          <a:lstStyle/>
          <a:p>
            <a:pPr marL="401638" indent="-292100" eaLnBrk="1" hangingPunct="1">
              <a:spcBef>
                <a:spcPts val="1800"/>
              </a:spcBef>
            </a:pPr>
            <a:r>
              <a:rPr lang="en-US" altLang="en-US" sz="2400" dirty="0">
                <a:latin typeface="+mj-lt"/>
              </a:rPr>
              <a:t>Pollution is often found during routine ditch maintenance.</a:t>
            </a:r>
          </a:p>
          <a:p>
            <a:pPr marL="401638" indent="-292100" eaLnBrk="1" hangingPunct="1">
              <a:spcBef>
                <a:spcPts val="1800"/>
              </a:spcBef>
            </a:pPr>
            <a:r>
              <a:rPr lang="en-US" altLang="en-US" sz="2400" dirty="0">
                <a:latin typeface="+mj-lt"/>
              </a:rPr>
              <a:t>Contact your supervisor or stormwater manager of the find.</a:t>
            </a:r>
          </a:p>
          <a:p>
            <a:pPr marL="401638" indent="-292100" eaLnBrk="1" hangingPunct="1">
              <a:spcBef>
                <a:spcPts val="1800"/>
              </a:spcBef>
            </a:pPr>
            <a:r>
              <a:rPr lang="en-US" altLang="en-US" sz="2400" dirty="0">
                <a:latin typeface="+mj-lt"/>
              </a:rPr>
              <a:t>Most pollutants that are discovered  are of unknown identity.</a:t>
            </a:r>
          </a:p>
          <a:p>
            <a:pPr marL="401638" indent="-292100" eaLnBrk="1" hangingPunct="1">
              <a:spcBef>
                <a:spcPts val="1800"/>
              </a:spcBef>
            </a:pPr>
            <a:r>
              <a:rPr lang="en-US" altLang="en-US" sz="2400" dirty="0">
                <a:latin typeface="+mj-lt"/>
              </a:rPr>
              <a:t>Your city management will have formal procedures for testing and cleanup.</a:t>
            </a:r>
          </a:p>
          <a:p>
            <a:pPr indent="-1588" eaLnBrk="1" hangingPunct="1">
              <a:lnSpc>
                <a:spcPct val="90000"/>
              </a:lnSpc>
            </a:pPr>
            <a:endParaRPr lang="en-US" altLang="en-US" dirty="0"/>
          </a:p>
        </p:txBody>
      </p:sp>
      <p:sp>
        <p:nvSpPr>
          <p:cNvPr id="18436" name="Slide Number Placeholder 5">
            <a:extLst>
              <a:ext uri="{FF2B5EF4-FFF2-40B4-BE49-F238E27FC236}">
                <a16:creationId xmlns:a16="http://schemas.microsoft.com/office/drawing/2014/main" id="{6A0910EF-9BDB-4FF9-9313-A113D3AC68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FBC643A-AAEE-44D8-AE57-B845298CC05F}" type="slidenum">
              <a:rPr lang="en-US" altLang="en-US" sz="1600">
                <a:solidFill>
                  <a:schemeClr val="tx2"/>
                </a:solidFill>
              </a:rPr>
              <a:pPr eaLnBrk="1" hangingPunct="1"/>
              <a:t>15</a:t>
            </a:fld>
            <a:endParaRPr lang="en-US" altLang="en-US" sz="1600">
              <a:solidFill>
                <a:schemeClr val="tx2"/>
              </a:solidFill>
            </a:endParaRPr>
          </a:p>
        </p:txBody>
      </p:sp>
      <p:pic>
        <p:nvPicPr>
          <p:cNvPr id="18437" name="Picture 10" descr="Ditches">
            <a:extLst>
              <a:ext uri="{FF2B5EF4-FFF2-40B4-BE49-F238E27FC236}">
                <a16:creationId xmlns:a16="http://schemas.microsoft.com/office/drawing/2014/main" id="{FC4DB2EC-065C-48E0-A816-03DCBDEEB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59781"/>
            <a:ext cx="3340100" cy="22568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Water_pollution">
            <a:extLst>
              <a:ext uri="{FF2B5EF4-FFF2-40B4-BE49-F238E27FC236}">
                <a16:creationId xmlns:a16="http://schemas.microsoft.com/office/drawing/2014/main" id="{4622571D-3CE0-4ACF-A061-3990D58827E8}"/>
              </a:ext>
            </a:extLst>
          </p:cNvPr>
          <p:cNvPicPr>
            <a:picLocks noChangeAspect="1" noChangeArrowheads="1"/>
          </p:cNvPicPr>
          <p:nvPr/>
        </p:nvPicPr>
        <p:blipFill>
          <a:blip r:embed="rId4" cstate="print"/>
          <a:srcRect/>
          <a:stretch>
            <a:fillRect/>
          </a:stretch>
        </p:blipFill>
        <p:spPr bwMode="auto">
          <a:xfrm>
            <a:off x="6400292" y="1902356"/>
            <a:ext cx="2514600" cy="2187702"/>
          </a:xfrm>
          <a:prstGeom prst="rect">
            <a:avLst/>
          </a:prstGeom>
          <a:noFill/>
          <a:ln w="9525">
            <a:solidFill>
              <a:schemeClr val="tx1"/>
            </a:solidFill>
            <a:miter lim="800000"/>
            <a:headEnd/>
            <a:tailEnd/>
          </a:ln>
        </p:spPr>
      </p:pic>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DF1CE2B8-CDD6-442C-AFD9-67DBD9BD8F39}"/>
              </a:ext>
            </a:extLst>
          </p:cNvPr>
          <p:cNvSpPr>
            <a:spLocks noGrp="1" noChangeArrowheads="1"/>
          </p:cNvSpPr>
          <p:nvPr>
            <p:ph idx="1"/>
          </p:nvPr>
        </p:nvSpPr>
        <p:spPr>
          <a:xfrm>
            <a:off x="90678" y="1600200"/>
            <a:ext cx="5014722" cy="5045075"/>
          </a:xfrm>
        </p:spPr>
        <p:txBody>
          <a:bodyPr/>
          <a:lstStyle/>
          <a:p>
            <a:pPr marL="341313" indent="-285750" eaLnBrk="1" hangingPunct="1">
              <a:spcBef>
                <a:spcPts val="1800"/>
              </a:spcBef>
            </a:pPr>
            <a:r>
              <a:rPr lang="en-US" altLang="en-US" sz="2400" dirty="0">
                <a:latin typeface="+mj-lt"/>
              </a:rPr>
              <a:t>Specialists, such as HAZMAT, will investigate pollution events. </a:t>
            </a:r>
          </a:p>
          <a:p>
            <a:pPr marL="341313" indent="-285750" eaLnBrk="1" hangingPunct="1">
              <a:spcBef>
                <a:spcPts val="1800"/>
              </a:spcBef>
            </a:pPr>
            <a:r>
              <a:rPr lang="en-US" altLang="en-US" sz="2400" dirty="0">
                <a:latin typeface="+mj-lt"/>
              </a:rPr>
              <a:t>Pollutants and contaminated water and sediments must be properly disposed of.</a:t>
            </a:r>
          </a:p>
          <a:p>
            <a:pPr marL="341313" indent="-285750" eaLnBrk="1" hangingPunct="1">
              <a:spcBef>
                <a:spcPts val="1800"/>
              </a:spcBef>
            </a:pPr>
            <a:r>
              <a:rPr lang="en-US" altLang="en-US" sz="2400" dirty="0">
                <a:latin typeface="+mj-lt"/>
              </a:rPr>
              <a:t>NEVER investigate unknown chemicals and substances yourself.</a:t>
            </a:r>
          </a:p>
          <a:p>
            <a:pPr marL="341313" indent="-285750" eaLnBrk="1" hangingPunct="1">
              <a:spcBef>
                <a:spcPts val="1800"/>
              </a:spcBef>
            </a:pPr>
            <a:r>
              <a:rPr lang="en-US" altLang="en-US" sz="2400" dirty="0">
                <a:latin typeface="+mj-lt"/>
              </a:rPr>
              <a:t>Your job is to simply report the find, not to investigate.</a:t>
            </a:r>
          </a:p>
          <a:p>
            <a:pPr marL="341313" indent="-285750" eaLnBrk="1" hangingPunct="1">
              <a:spcBef>
                <a:spcPts val="1800"/>
              </a:spcBef>
            </a:pPr>
            <a:r>
              <a:rPr lang="en-US" altLang="en-US" sz="2400" dirty="0">
                <a:latin typeface="+mj-lt"/>
              </a:rPr>
              <a:t>Safety first! </a:t>
            </a:r>
          </a:p>
          <a:p>
            <a:pPr marL="341313" indent="-285750" eaLnBrk="1" hangingPunct="1">
              <a:spcBef>
                <a:spcPts val="1800"/>
              </a:spcBef>
            </a:pPr>
            <a:endParaRPr lang="en-US" altLang="en-US" sz="2400" dirty="0">
              <a:latin typeface="+mj-lt"/>
            </a:endParaRPr>
          </a:p>
        </p:txBody>
      </p:sp>
      <p:sp>
        <p:nvSpPr>
          <p:cNvPr id="19460" name="Slide Number Placeholder 5">
            <a:extLst>
              <a:ext uri="{FF2B5EF4-FFF2-40B4-BE49-F238E27FC236}">
                <a16:creationId xmlns:a16="http://schemas.microsoft.com/office/drawing/2014/main" id="{F2F7971B-A01F-4D5C-9F09-7A594C4D70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F2C2618-4DA3-4F13-A233-B9D5AD9265C9}" type="slidenum">
              <a:rPr lang="en-US" altLang="en-US" sz="1600">
                <a:solidFill>
                  <a:schemeClr val="tx2"/>
                </a:solidFill>
              </a:rPr>
              <a:pPr eaLnBrk="1" hangingPunct="1"/>
              <a:t>16</a:t>
            </a:fld>
            <a:endParaRPr lang="en-US" altLang="en-US" sz="1600">
              <a:solidFill>
                <a:schemeClr val="tx2"/>
              </a:solidFill>
            </a:endParaRPr>
          </a:p>
        </p:txBody>
      </p:sp>
      <p:pic>
        <p:nvPicPr>
          <p:cNvPr id="19461" name="Picture 4" descr="soil%20removal1">
            <a:extLst>
              <a:ext uri="{FF2B5EF4-FFF2-40B4-BE49-F238E27FC236}">
                <a16:creationId xmlns:a16="http://schemas.microsoft.com/office/drawing/2014/main" id="{2F641272-DECD-4F9F-90AC-F3FA7ECA6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320925"/>
            <a:ext cx="3947922" cy="30447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108D133E-A56F-44A0-ABD7-ACCEA4BE9710}"/>
              </a:ext>
            </a:extLst>
          </p:cNvPr>
          <p:cNvSpPr>
            <a:spLocks noGrp="1" noChangeArrowheads="1"/>
          </p:cNvSpPr>
          <p:nvPr>
            <p:ph type="title"/>
          </p:nvPr>
        </p:nvSpPr>
        <p:spPr>
          <a:xfrm>
            <a:off x="838200" y="685800"/>
            <a:ext cx="8064500" cy="762000"/>
          </a:xfrm>
        </p:spPr>
        <p:txBody>
          <a:bodyPr>
            <a:normAutofit fontScale="90000"/>
          </a:bodyPr>
          <a:lstStyle/>
          <a:p>
            <a:pPr eaLnBrk="1" fontAlgn="auto" hangingPunct="1">
              <a:spcAft>
                <a:spcPts val="0"/>
              </a:spcAft>
              <a:defRPr/>
            </a:pPr>
            <a:r>
              <a:rPr dirty="0"/>
              <a:t>Ditch Maintenance</a:t>
            </a:r>
            <a:r>
              <a:rPr lang="en-US" dirty="0"/>
              <a:t>: Pollution Find</a:t>
            </a:r>
            <a:endParaRPr dirty="0"/>
          </a:p>
        </p:txBody>
      </p:sp>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a:extLst>
              <a:ext uri="{FF2B5EF4-FFF2-40B4-BE49-F238E27FC236}">
                <a16:creationId xmlns:a16="http://schemas.microsoft.com/office/drawing/2014/main" id="{124E41A4-9363-4517-B2CC-18E99F4A0580}"/>
              </a:ext>
            </a:extLst>
          </p:cNvPr>
          <p:cNvSpPr>
            <a:spLocks noGrp="1" noChangeArrowheads="1"/>
          </p:cNvSpPr>
          <p:nvPr>
            <p:ph type="title"/>
          </p:nvPr>
        </p:nvSpPr>
        <p:spPr>
          <a:xfrm>
            <a:off x="609600" y="762000"/>
            <a:ext cx="7924800" cy="762000"/>
          </a:xfrm>
        </p:spPr>
        <p:txBody>
          <a:bodyPr>
            <a:normAutofit fontScale="90000"/>
          </a:bodyPr>
          <a:lstStyle/>
          <a:p>
            <a:pPr eaLnBrk="1" fontAlgn="auto" hangingPunct="1">
              <a:spcAft>
                <a:spcPts val="0"/>
              </a:spcAft>
              <a:defRPr/>
            </a:pPr>
            <a:r>
              <a:rPr dirty="0"/>
              <a:t>Ditch Maintenance</a:t>
            </a:r>
            <a:r>
              <a:rPr lang="en-US" dirty="0"/>
              <a:t>: Stockpiles</a:t>
            </a:r>
            <a:endParaRPr dirty="0"/>
          </a:p>
        </p:txBody>
      </p:sp>
      <p:sp>
        <p:nvSpPr>
          <p:cNvPr id="20483" name="Rectangle 1028">
            <a:extLst>
              <a:ext uri="{FF2B5EF4-FFF2-40B4-BE49-F238E27FC236}">
                <a16:creationId xmlns:a16="http://schemas.microsoft.com/office/drawing/2014/main" id="{325AB7C7-0EE0-429C-B656-EBBCB2CDA276}"/>
              </a:ext>
            </a:extLst>
          </p:cNvPr>
          <p:cNvSpPr>
            <a:spLocks noGrp="1" noChangeArrowheads="1"/>
          </p:cNvSpPr>
          <p:nvPr>
            <p:ph idx="1"/>
          </p:nvPr>
        </p:nvSpPr>
        <p:spPr>
          <a:xfrm>
            <a:off x="152400" y="1688392"/>
            <a:ext cx="5481430" cy="4255208"/>
          </a:xfrm>
        </p:spPr>
        <p:txBody>
          <a:bodyPr/>
          <a:lstStyle/>
          <a:p>
            <a:pPr eaLnBrk="1" hangingPunct="1">
              <a:spcBef>
                <a:spcPts val="1800"/>
              </a:spcBef>
            </a:pPr>
            <a:r>
              <a:rPr lang="en-US" altLang="en-US" sz="2400" dirty="0">
                <a:latin typeface="+mj-lt"/>
              </a:rPr>
              <a:t>Dirt is often used or removed from ditch maintenance sites.</a:t>
            </a:r>
          </a:p>
          <a:p>
            <a:pPr eaLnBrk="1" hangingPunct="1">
              <a:spcBef>
                <a:spcPts val="1800"/>
              </a:spcBef>
            </a:pPr>
            <a:r>
              <a:rPr lang="en-US" altLang="en-US" sz="2400" dirty="0">
                <a:latin typeface="+mj-lt"/>
              </a:rPr>
              <a:t>Temporary stockpiles can release sediments during rainfall. </a:t>
            </a:r>
          </a:p>
          <a:p>
            <a:pPr eaLnBrk="1" hangingPunct="1">
              <a:spcBef>
                <a:spcPts val="1800"/>
              </a:spcBef>
            </a:pPr>
            <a:r>
              <a:rPr lang="en-US" altLang="en-US" sz="2400" dirty="0">
                <a:latin typeface="+mj-lt"/>
              </a:rPr>
              <a:t>Cover soil stockpiles to prevent erosion and/or install a silt fence to capture sediment.</a:t>
            </a:r>
          </a:p>
          <a:p>
            <a:pPr eaLnBrk="1" hangingPunct="1">
              <a:spcBef>
                <a:spcPts val="1800"/>
              </a:spcBef>
            </a:pPr>
            <a:r>
              <a:rPr lang="en-US" altLang="en-US" sz="2400" dirty="0">
                <a:latin typeface="+mj-lt"/>
              </a:rPr>
              <a:t>Protect inlets.</a:t>
            </a:r>
          </a:p>
        </p:txBody>
      </p:sp>
      <p:sp>
        <p:nvSpPr>
          <p:cNvPr id="20484" name="Slide Number Placeholder 5">
            <a:extLst>
              <a:ext uri="{FF2B5EF4-FFF2-40B4-BE49-F238E27FC236}">
                <a16:creationId xmlns:a16="http://schemas.microsoft.com/office/drawing/2014/main" id="{C6CDA466-10E0-4D99-B2C1-86E921C6B0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5B4FADF-A050-403C-8595-0F946123848D}" type="slidenum">
              <a:rPr lang="en-US" altLang="en-US" sz="1600">
                <a:solidFill>
                  <a:schemeClr val="tx2"/>
                </a:solidFill>
              </a:rPr>
              <a:pPr eaLnBrk="1" hangingPunct="1"/>
              <a:t>17</a:t>
            </a:fld>
            <a:endParaRPr lang="en-US" altLang="en-US" sz="1600">
              <a:solidFill>
                <a:schemeClr val="tx2"/>
              </a:solidFill>
            </a:endParaRPr>
          </a:p>
        </p:txBody>
      </p:sp>
      <p:pic>
        <p:nvPicPr>
          <p:cNvPr id="20486" name="Picture 1032" descr="soil stockpile cropped">
            <a:extLst>
              <a:ext uri="{FF2B5EF4-FFF2-40B4-BE49-F238E27FC236}">
                <a16:creationId xmlns:a16="http://schemas.microsoft.com/office/drawing/2014/main" id="{26525990-30D3-4686-BB10-4B7D81DB8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757" y="4343400"/>
            <a:ext cx="2873842"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U:\My Pictures\Erosion\Owasso Development, S. of 86 St\P6050007.JPG">
            <a:extLst>
              <a:ext uri="{FF2B5EF4-FFF2-40B4-BE49-F238E27FC236}">
                <a16:creationId xmlns:a16="http://schemas.microsoft.com/office/drawing/2014/main" id="{CDA07A22-BB3B-4BC4-8926-1B8EEAA844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126542"/>
            <a:ext cx="3057411" cy="22930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AF3B024-6CB1-47CE-B209-D87C40DB4336}"/>
              </a:ext>
            </a:extLst>
          </p:cNvPr>
          <p:cNvPicPr>
            <a:picLocks noChangeAspect="1"/>
          </p:cNvPicPr>
          <p:nvPr/>
        </p:nvPicPr>
        <p:blipFill>
          <a:blip r:embed="rId5"/>
          <a:stretch>
            <a:fillRect/>
          </a:stretch>
        </p:blipFill>
        <p:spPr>
          <a:xfrm>
            <a:off x="3038589" y="4572000"/>
            <a:ext cx="3133611" cy="1981200"/>
          </a:xfrm>
          <a:prstGeom prst="rect">
            <a:avLst/>
          </a:prstGeom>
        </p:spPr>
      </p:pic>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499CB99-33E5-4C0D-B3BE-A2F730BBEA60}"/>
              </a:ext>
            </a:extLst>
          </p:cNvPr>
          <p:cNvSpPr>
            <a:spLocks noGrp="1" noChangeArrowheads="1"/>
          </p:cNvSpPr>
          <p:nvPr>
            <p:ph type="title"/>
          </p:nvPr>
        </p:nvSpPr>
        <p:spPr>
          <a:xfrm>
            <a:off x="609600" y="762000"/>
            <a:ext cx="8458200" cy="762000"/>
          </a:xfrm>
        </p:spPr>
        <p:txBody>
          <a:bodyPr>
            <a:normAutofit fontScale="90000"/>
          </a:bodyPr>
          <a:lstStyle/>
          <a:p>
            <a:pPr eaLnBrk="1" fontAlgn="auto" hangingPunct="1">
              <a:spcAft>
                <a:spcPts val="0"/>
              </a:spcAft>
              <a:defRPr/>
            </a:pPr>
            <a:r>
              <a:rPr dirty="0"/>
              <a:t>Ditch Maintenance</a:t>
            </a:r>
            <a:r>
              <a:rPr lang="en-US" dirty="0"/>
              <a:t>: Erosion Control</a:t>
            </a:r>
            <a:endParaRPr dirty="0"/>
          </a:p>
        </p:txBody>
      </p:sp>
      <p:sp>
        <p:nvSpPr>
          <p:cNvPr id="21507" name="Rectangle 3">
            <a:extLst>
              <a:ext uri="{FF2B5EF4-FFF2-40B4-BE49-F238E27FC236}">
                <a16:creationId xmlns:a16="http://schemas.microsoft.com/office/drawing/2014/main" id="{73EF899B-B45B-40A2-8E54-1FF8ACD80260}"/>
              </a:ext>
            </a:extLst>
          </p:cNvPr>
          <p:cNvSpPr>
            <a:spLocks noGrp="1" noChangeArrowheads="1"/>
          </p:cNvSpPr>
          <p:nvPr>
            <p:ph idx="1"/>
          </p:nvPr>
        </p:nvSpPr>
        <p:spPr>
          <a:xfrm>
            <a:off x="152400" y="1828800"/>
            <a:ext cx="5105400" cy="4114800"/>
          </a:xfrm>
        </p:spPr>
        <p:txBody>
          <a:bodyPr/>
          <a:lstStyle/>
          <a:p>
            <a:pPr eaLnBrk="1" hangingPunct="1">
              <a:spcBef>
                <a:spcPts val="1800"/>
              </a:spcBef>
            </a:pPr>
            <a:r>
              <a:rPr lang="en-US" altLang="en-US" sz="2400" dirty="0">
                <a:latin typeface="+mj-lt"/>
              </a:rPr>
              <a:t>Apply grass seed to exposed soils using a compost or mulch mixture to speed vegetation growth and prevent erosion. </a:t>
            </a:r>
          </a:p>
          <a:p>
            <a:pPr eaLnBrk="1" hangingPunct="1">
              <a:spcBef>
                <a:spcPts val="1800"/>
              </a:spcBef>
            </a:pPr>
            <a:r>
              <a:rPr lang="en-US" altLang="en-US" sz="2400" dirty="0">
                <a:latin typeface="+mj-lt"/>
              </a:rPr>
              <a:t>Sod bare ground to prevent erosion.</a:t>
            </a:r>
          </a:p>
          <a:p>
            <a:pPr eaLnBrk="1" hangingPunct="1">
              <a:spcBef>
                <a:spcPts val="1800"/>
              </a:spcBef>
            </a:pPr>
            <a:r>
              <a:rPr lang="en-US" altLang="en-US" sz="2400" dirty="0">
                <a:latin typeface="+mj-lt"/>
              </a:rPr>
              <a:t>Use turf reinforcement mats and/or check dams in high-flow areas until vegetation is established.</a:t>
            </a:r>
          </a:p>
        </p:txBody>
      </p:sp>
      <p:sp>
        <p:nvSpPr>
          <p:cNvPr id="21508" name="Slide Number Placeholder 5">
            <a:extLst>
              <a:ext uri="{FF2B5EF4-FFF2-40B4-BE49-F238E27FC236}">
                <a16:creationId xmlns:a16="http://schemas.microsoft.com/office/drawing/2014/main" id="{63920C09-188D-4C6F-996A-302FA983CC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BBBC775-613E-45E7-9CB1-6D9EAE78C0F0}" type="slidenum">
              <a:rPr lang="en-US" altLang="en-US" sz="1600">
                <a:solidFill>
                  <a:schemeClr val="tx2"/>
                </a:solidFill>
              </a:rPr>
              <a:pPr eaLnBrk="1" hangingPunct="1"/>
              <a:t>18</a:t>
            </a:fld>
            <a:endParaRPr lang="en-US" altLang="en-US" sz="1600">
              <a:solidFill>
                <a:schemeClr val="tx2"/>
              </a:solidFill>
            </a:endParaRPr>
          </a:p>
        </p:txBody>
      </p:sp>
      <p:pic>
        <p:nvPicPr>
          <p:cNvPr id="21509" name="Picture 6" descr="check dam ok small">
            <a:extLst>
              <a:ext uri="{FF2B5EF4-FFF2-40B4-BE49-F238E27FC236}">
                <a16:creationId xmlns:a16="http://schemas.microsoft.com/office/drawing/2014/main" id="{99123CB8-B989-429E-9881-CC0A51C75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063" y="4114800"/>
            <a:ext cx="3427550" cy="2181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9" descr="compost-Blow3">
            <a:extLst>
              <a:ext uri="{FF2B5EF4-FFF2-40B4-BE49-F238E27FC236}">
                <a16:creationId xmlns:a16="http://schemas.microsoft.com/office/drawing/2014/main" id="{2F93AAD3-79ED-4DBA-91D2-4023096CE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07619"/>
            <a:ext cx="3432175" cy="22881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50E159E4-0E7A-43AE-94BA-0583574FB26C}"/>
              </a:ext>
            </a:extLst>
          </p:cNvPr>
          <p:cNvSpPr>
            <a:spLocks noGrp="1" noChangeArrowheads="1"/>
          </p:cNvSpPr>
          <p:nvPr>
            <p:ph type="title"/>
          </p:nvPr>
        </p:nvSpPr>
        <p:spPr>
          <a:xfrm>
            <a:off x="685800" y="685800"/>
            <a:ext cx="8077200" cy="762000"/>
          </a:xfrm>
        </p:spPr>
        <p:txBody>
          <a:bodyPr>
            <a:normAutofit fontScale="90000"/>
          </a:bodyPr>
          <a:lstStyle/>
          <a:p>
            <a:pPr eaLnBrk="1" fontAlgn="auto" hangingPunct="1">
              <a:spcAft>
                <a:spcPts val="0"/>
              </a:spcAft>
              <a:defRPr/>
            </a:pPr>
            <a:r>
              <a:rPr lang="en-US" dirty="0"/>
              <a:t>Minimize Pollution: </a:t>
            </a:r>
            <a:r>
              <a:rPr dirty="0"/>
              <a:t>Salt and Sand</a:t>
            </a:r>
          </a:p>
        </p:txBody>
      </p:sp>
      <p:sp>
        <p:nvSpPr>
          <p:cNvPr id="76803" name="Rectangle 3">
            <a:extLst>
              <a:ext uri="{FF2B5EF4-FFF2-40B4-BE49-F238E27FC236}">
                <a16:creationId xmlns:a16="http://schemas.microsoft.com/office/drawing/2014/main" id="{B6970E90-9CAE-47F5-8227-8AF8BF0300FA}"/>
              </a:ext>
            </a:extLst>
          </p:cNvPr>
          <p:cNvSpPr>
            <a:spLocks noGrp="1" noChangeArrowheads="1"/>
          </p:cNvSpPr>
          <p:nvPr>
            <p:ph idx="1"/>
          </p:nvPr>
        </p:nvSpPr>
        <p:spPr>
          <a:xfrm>
            <a:off x="228600" y="1676400"/>
            <a:ext cx="5018088" cy="4572000"/>
          </a:xfrm>
        </p:spPr>
        <p:txBody>
          <a:bodyPr/>
          <a:lstStyle/>
          <a:p>
            <a:pPr eaLnBrk="1" hangingPunct="1">
              <a:spcBef>
                <a:spcPts val="1800"/>
              </a:spcBef>
            </a:pPr>
            <a:r>
              <a:rPr lang="en-US" altLang="en-US" sz="2400" dirty="0">
                <a:latin typeface="+mj-lt"/>
              </a:rPr>
              <a:t>Do not over-apply deicing salts and sand.</a:t>
            </a:r>
          </a:p>
          <a:p>
            <a:pPr eaLnBrk="1" hangingPunct="1">
              <a:spcBef>
                <a:spcPts val="1800"/>
              </a:spcBef>
            </a:pPr>
            <a:r>
              <a:rPr lang="en-US" altLang="en-US" sz="2400" dirty="0">
                <a:latin typeface="+mj-lt"/>
              </a:rPr>
              <a:t>Routinely calibrate spreaders.</a:t>
            </a:r>
          </a:p>
          <a:p>
            <a:pPr eaLnBrk="1" hangingPunct="1">
              <a:spcBef>
                <a:spcPts val="1800"/>
              </a:spcBef>
            </a:pPr>
            <a:r>
              <a:rPr lang="en-US" altLang="en-US" sz="2400" dirty="0">
                <a:latin typeface="+mj-lt"/>
              </a:rPr>
              <a:t>Use alternative deicing agents that are biodegradable, less toxic and less corrosive. </a:t>
            </a:r>
          </a:p>
          <a:p>
            <a:pPr eaLnBrk="1" hangingPunct="1">
              <a:spcBef>
                <a:spcPts val="1800"/>
              </a:spcBef>
            </a:pPr>
            <a:r>
              <a:rPr lang="en-US" altLang="en-US" sz="2400" dirty="0">
                <a:latin typeface="+mj-lt"/>
              </a:rPr>
              <a:t>Consider using calcium magnesium acetate (CMA), potassium acetate (KA) or another substitute for sodium or calcium chloride.</a:t>
            </a:r>
          </a:p>
        </p:txBody>
      </p:sp>
      <p:sp>
        <p:nvSpPr>
          <p:cNvPr id="22532" name="Slide Number Placeholder 5">
            <a:extLst>
              <a:ext uri="{FF2B5EF4-FFF2-40B4-BE49-F238E27FC236}">
                <a16:creationId xmlns:a16="http://schemas.microsoft.com/office/drawing/2014/main" id="{96EBFAA3-3054-4FBE-B160-D5F1A88452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6124A3E-D199-4BE5-93DF-A0186E8B90FC}" type="slidenum">
              <a:rPr lang="en-US" altLang="en-US" sz="1600">
                <a:solidFill>
                  <a:schemeClr val="tx2"/>
                </a:solidFill>
              </a:rPr>
              <a:pPr eaLnBrk="1" hangingPunct="1"/>
              <a:t>19</a:t>
            </a:fld>
            <a:endParaRPr lang="en-US" altLang="en-US" sz="1600">
              <a:solidFill>
                <a:schemeClr val="tx2"/>
              </a:solidFill>
            </a:endParaRPr>
          </a:p>
        </p:txBody>
      </p:sp>
      <p:pic>
        <p:nvPicPr>
          <p:cNvPr id="22533" name="Picture 6" descr="Transportation 0631">
            <a:extLst>
              <a:ext uri="{FF2B5EF4-FFF2-40B4-BE49-F238E27FC236}">
                <a16:creationId xmlns:a16="http://schemas.microsoft.com/office/drawing/2014/main" id="{95689D5C-4C90-4C80-9FD0-5A8EDA463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15539"/>
            <a:ext cx="3683000" cy="42042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Scale>
                                      <p:cBhvr>
                                        <p:cTn id="7" dur="1000" decel="50000" fill="hold">
                                          <p:stCondLst>
                                            <p:cond delay="0"/>
                                          </p:stCondLst>
                                        </p:cTn>
                                        <p:tgtEl>
                                          <p:spTgt spid="7680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6803">
                                            <p:txEl>
                                              <p:pRg st="0" end="0"/>
                                            </p:txEl>
                                          </p:spTgt>
                                        </p:tgtEl>
                                        <p:attrNameLst>
                                          <p:attrName>ppt_x</p:attrName>
                                          <p:attrName>ppt_y</p:attrName>
                                        </p:attrNameLst>
                                      </p:cBhvr>
                                    </p:animMotion>
                                    <p:animEffect transition="in" filter="fade">
                                      <p:cBhvr>
                                        <p:cTn id="9" dur="1000"/>
                                        <p:tgtEl>
                                          <p:spTgt spid="768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Scale>
                                      <p:cBhvr>
                                        <p:cTn id="14" dur="1000" decel="50000" fill="hold">
                                          <p:stCondLst>
                                            <p:cond delay="0"/>
                                          </p:stCondLst>
                                        </p:cTn>
                                        <p:tgtEl>
                                          <p:spTgt spid="7680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6803">
                                            <p:txEl>
                                              <p:pRg st="1" end="1"/>
                                            </p:txEl>
                                          </p:spTgt>
                                        </p:tgtEl>
                                        <p:attrNameLst>
                                          <p:attrName>ppt_x</p:attrName>
                                          <p:attrName>ppt_y</p:attrName>
                                        </p:attrNameLst>
                                      </p:cBhvr>
                                    </p:animMotion>
                                    <p:animEffect transition="in" filter="fade">
                                      <p:cBhvr>
                                        <p:cTn id="16" dur="1000"/>
                                        <p:tgtEl>
                                          <p:spTgt spid="768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Scale>
                                      <p:cBhvr>
                                        <p:cTn id="21" dur="1000" decel="50000" fill="hold">
                                          <p:stCondLst>
                                            <p:cond delay="0"/>
                                          </p:stCondLst>
                                        </p:cTn>
                                        <p:tgtEl>
                                          <p:spTgt spid="7680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6803">
                                            <p:txEl>
                                              <p:pRg st="2" end="2"/>
                                            </p:txEl>
                                          </p:spTgt>
                                        </p:tgtEl>
                                        <p:attrNameLst>
                                          <p:attrName>ppt_x</p:attrName>
                                          <p:attrName>ppt_y</p:attrName>
                                        </p:attrNameLst>
                                      </p:cBhvr>
                                    </p:animMotion>
                                    <p:animEffect transition="in" filter="fade">
                                      <p:cBhvr>
                                        <p:cTn id="23" dur="1000"/>
                                        <p:tgtEl>
                                          <p:spTgt spid="768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Scale>
                                      <p:cBhvr>
                                        <p:cTn id="28" dur="1000" decel="50000" fill="hold">
                                          <p:stCondLst>
                                            <p:cond delay="0"/>
                                          </p:stCondLst>
                                        </p:cTn>
                                        <p:tgtEl>
                                          <p:spTgt spid="7680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6803">
                                            <p:txEl>
                                              <p:pRg st="3" end="3"/>
                                            </p:txEl>
                                          </p:spTgt>
                                        </p:tgtEl>
                                        <p:attrNameLst>
                                          <p:attrName>ppt_x</p:attrName>
                                          <p:attrName>ppt_y</p:attrName>
                                        </p:attrNameLst>
                                      </p:cBhvr>
                                    </p:animMotion>
                                    <p:animEffect transition="in" filter="fade">
                                      <p:cBhvr>
                                        <p:cTn id="30" dur="10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1312E8-F376-4616-B213-69504D15D5CE}" type="slidenum">
              <a:rPr lang="en-US"/>
              <a:pPr/>
              <a:t>2</a:t>
            </a:fld>
            <a:endParaRPr lang="en-US"/>
          </a:p>
        </p:txBody>
      </p:sp>
      <p:sp>
        <p:nvSpPr>
          <p:cNvPr id="109571" name="Rectangle 3"/>
          <p:cNvSpPr>
            <a:spLocks noChangeArrowheads="1"/>
          </p:cNvSpPr>
          <p:nvPr/>
        </p:nvSpPr>
        <p:spPr bwMode="auto">
          <a:xfrm>
            <a:off x="457200" y="1752600"/>
            <a:ext cx="8229600" cy="4572000"/>
          </a:xfrm>
          <a:prstGeom prst="rect">
            <a:avLst/>
          </a:prstGeom>
          <a:noFill/>
          <a:ln w="9525">
            <a:noFill/>
            <a:miter lim="800000"/>
            <a:headEnd/>
            <a:tailEnd/>
          </a:ln>
          <a:effectLst/>
        </p:spPr>
        <p:txBody>
          <a:bodyPr/>
          <a:lstStyle/>
          <a:p>
            <a:pPr algn="just">
              <a:lnSpc>
                <a:spcPct val="130000"/>
              </a:lnSpc>
              <a:spcBef>
                <a:spcPct val="80000"/>
              </a:spcBef>
            </a:pPr>
            <a:r>
              <a:rPr lang="en-US" u="sng" dirty="0">
                <a:solidFill>
                  <a:schemeClr val="tx1"/>
                </a:solidFill>
                <a:latin typeface="+mj-lt"/>
              </a:rPr>
              <a:t>OKR04 Part I.H</a:t>
            </a:r>
            <a:r>
              <a:rPr lang="en-US" dirty="0">
                <a:solidFill>
                  <a:schemeClr val="tx1"/>
                </a:solidFill>
                <a:latin typeface="+mj-lt"/>
              </a:rPr>
              <a:t>: </a:t>
            </a:r>
            <a:r>
              <a:rPr lang="en-US" b="1" i="0" u="none" strike="noStrike" baseline="0" dirty="0">
                <a:solidFill>
                  <a:srgbClr val="000000"/>
                </a:solidFill>
                <a:latin typeface="+mj-lt"/>
              </a:rPr>
              <a:t>Illicit Discharge </a:t>
            </a:r>
            <a:r>
              <a:rPr lang="en-US" b="0" i="0" u="none" strike="noStrike" baseline="0" dirty="0">
                <a:solidFill>
                  <a:srgbClr val="000000"/>
                </a:solidFill>
                <a:latin typeface="+mj-lt"/>
              </a:rPr>
              <a:t>is defined at 40 CFR §122.26(b)(2) and refers to </a:t>
            </a:r>
            <a:r>
              <a:rPr lang="en-US" b="0" i="0" u="sng" strike="noStrike" baseline="0" dirty="0">
                <a:solidFill>
                  <a:srgbClr val="000000"/>
                </a:solidFill>
                <a:latin typeface="+mj-lt"/>
              </a:rPr>
              <a:t>any</a:t>
            </a:r>
            <a:r>
              <a:rPr lang="en-US" b="0" i="0" u="none" strike="noStrike" baseline="0" dirty="0">
                <a:solidFill>
                  <a:srgbClr val="000000"/>
                </a:solidFill>
                <a:latin typeface="+mj-lt"/>
              </a:rPr>
              <a:t> discharge </a:t>
            </a:r>
            <a:r>
              <a:rPr lang="en-US" b="0" i="0" u="sng" strike="noStrike" baseline="0" dirty="0">
                <a:solidFill>
                  <a:srgbClr val="000000"/>
                </a:solidFill>
                <a:latin typeface="+mj-lt"/>
              </a:rPr>
              <a:t>to a municipal separate storm sewer</a:t>
            </a:r>
            <a:r>
              <a:rPr lang="en-US" b="0" i="0" u="none" strike="noStrike" baseline="0" dirty="0">
                <a:solidFill>
                  <a:srgbClr val="000000"/>
                </a:solidFill>
                <a:latin typeface="+mj-lt"/>
              </a:rPr>
              <a:t> that is </a:t>
            </a:r>
            <a:r>
              <a:rPr lang="en-US" b="0" i="0" u="sng" strike="noStrike" baseline="0" dirty="0">
                <a:solidFill>
                  <a:srgbClr val="000000"/>
                </a:solidFill>
                <a:latin typeface="+mj-lt"/>
              </a:rPr>
              <a:t>not entirely composed of stormwater</a:t>
            </a:r>
            <a:r>
              <a:rPr lang="en-US" b="0" i="0" u="none" strike="noStrike" baseline="0" dirty="0">
                <a:solidFill>
                  <a:srgbClr val="000000"/>
                </a:solidFill>
                <a:latin typeface="+mj-lt"/>
              </a:rPr>
              <a:t>, </a:t>
            </a:r>
            <a:r>
              <a:rPr lang="en-US" b="0" i="0" u="none" strike="noStrike" baseline="0" dirty="0">
                <a:solidFill>
                  <a:schemeClr val="bg1">
                    <a:lumMod val="50000"/>
                  </a:schemeClr>
                </a:solidFill>
                <a:latin typeface="+mj-lt"/>
              </a:rPr>
              <a:t>except discharges authorized under an OPDES or NPDES permit (other than the OPDES permit for discharges from the MS4) and discharges resulting from firefighting activities.</a:t>
            </a:r>
          </a:p>
          <a:p>
            <a:pPr algn="just">
              <a:lnSpc>
                <a:spcPct val="130000"/>
              </a:lnSpc>
              <a:spcBef>
                <a:spcPct val="80000"/>
              </a:spcBef>
            </a:pPr>
            <a:endParaRPr lang="en-US" sz="3200" dirty="0">
              <a:solidFill>
                <a:schemeClr val="bg1">
                  <a:lumMod val="50000"/>
                </a:schemeClr>
              </a:solidFill>
              <a:latin typeface="Calibri" pitchFamily="34" charset="0"/>
            </a:endParaRPr>
          </a:p>
        </p:txBody>
      </p:sp>
      <p:sp>
        <p:nvSpPr>
          <p:cNvPr id="5" name="Rectangle 2">
            <a:extLst>
              <a:ext uri="{FF2B5EF4-FFF2-40B4-BE49-F238E27FC236}">
                <a16:creationId xmlns:a16="http://schemas.microsoft.com/office/drawing/2014/main" id="{E5CD7C3A-05B5-4C39-9161-FA4CDFE4DBEB}"/>
              </a:ext>
            </a:extLst>
          </p:cNvPr>
          <p:cNvSpPr txBox="1">
            <a:spLocks noChangeArrowheads="1"/>
          </p:cNvSpPr>
          <p:nvPr/>
        </p:nvSpPr>
        <p:spPr>
          <a:xfrm>
            <a:off x="475488" y="685800"/>
            <a:ext cx="8077200" cy="914400"/>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en-US" dirty="0"/>
              <a:t>Definition of “Illicit Discharge”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E389ED8-6CB9-4EB3-B666-B704AF5A3EDC}"/>
              </a:ext>
            </a:extLst>
          </p:cNvPr>
          <p:cNvSpPr>
            <a:spLocks noGrp="1" noChangeArrowheads="1"/>
          </p:cNvSpPr>
          <p:nvPr>
            <p:ph type="title"/>
          </p:nvPr>
        </p:nvSpPr>
        <p:spPr>
          <a:xfrm>
            <a:off x="914400" y="609600"/>
            <a:ext cx="7924800" cy="762000"/>
          </a:xfrm>
        </p:spPr>
        <p:txBody>
          <a:bodyPr>
            <a:normAutofit fontScale="90000"/>
          </a:bodyPr>
          <a:lstStyle/>
          <a:p>
            <a:pPr eaLnBrk="1" fontAlgn="auto" hangingPunct="1">
              <a:spcAft>
                <a:spcPts val="0"/>
              </a:spcAft>
              <a:defRPr/>
            </a:pPr>
            <a:r>
              <a:rPr dirty="0"/>
              <a:t>Street Sweeping</a:t>
            </a:r>
            <a:r>
              <a:rPr lang="en-US" dirty="0"/>
              <a:t>: Trash, Sediment</a:t>
            </a:r>
            <a:endParaRPr dirty="0"/>
          </a:p>
        </p:txBody>
      </p:sp>
      <p:sp>
        <p:nvSpPr>
          <p:cNvPr id="23555" name="Rectangle 3">
            <a:extLst>
              <a:ext uri="{FF2B5EF4-FFF2-40B4-BE49-F238E27FC236}">
                <a16:creationId xmlns:a16="http://schemas.microsoft.com/office/drawing/2014/main" id="{ADE9809C-7945-40F6-9FEA-B883A8065CAC}"/>
              </a:ext>
            </a:extLst>
          </p:cNvPr>
          <p:cNvSpPr>
            <a:spLocks noGrp="1" noChangeArrowheads="1"/>
          </p:cNvSpPr>
          <p:nvPr>
            <p:ph type="body" sz="half" idx="1"/>
          </p:nvPr>
        </p:nvSpPr>
        <p:spPr>
          <a:xfrm>
            <a:off x="152400" y="1524000"/>
            <a:ext cx="4800600" cy="5129984"/>
          </a:xfrm>
        </p:spPr>
        <p:txBody>
          <a:bodyPr/>
          <a:lstStyle/>
          <a:p>
            <a:pPr eaLnBrk="1" hangingPunct="1">
              <a:spcBef>
                <a:spcPts val="1800"/>
              </a:spcBef>
            </a:pPr>
            <a:r>
              <a:rPr lang="en-US" altLang="en-US" sz="2400" dirty="0">
                <a:latin typeface="+mj-lt"/>
              </a:rPr>
              <a:t>Debris in streets can come from public gatherings, yard waste and soil disturbances.</a:t>
            </a:r>
          </a:p>
          <a:p>
            <a:pPr eaLnBrk="1" hangingPunct="1">
              <a:spcBef>
                <a:spcPts val="1800"/>
              </a:spcBef>
            </a:pPr>
            <a:r>
              <a:rPr lang="en-US" altLang="en-US" sz="2400" dirty="0">
                <a:latin typeface="+mj-lt"/>
              </a:rPr>
              <a:t>These materials get washed into storm drains as pollutants.</a:t>
            </a:r>
          </a:p>
          <a:p>
            <a:pPr eaLnBrk="1" hangingPunct="1">
              <a:spcBef>
                <a:spcPts val="1800"/>
              </a:spcBef>
            </a:pPr>
            <a:r>
              <a:rPr lang="en-US" altLang="en-US" sz="2400" dirty="0">
                <a:latin typeface="+mj-lt"/>
              </a:rPr>
              <a:t>Street sweepers remove materials before they become pollutants.</a:t>
            </a:r>
          </a:p>
          <a:p>
            <a:pPr eaLnBrk="1" hangingPunct="1">
              <a:spcBef>
                <a:spcPts val="1800"/>
              </a:spcBef>
            </a:pPr>
            <a:r>
              <a:rPr lang="en-US" altLang="en-US" sz="2400" dirty="0">
                <a:latin typeface="+mj-lt"/>
              </a:rPr>
              <a:t>Dispose of collected debris in a permitted landfill.</a:t>
            </a:r>
          </a:p>
          <a:p>
            <a:pPr eaLnBrk="1" hangingPunct="1">
              <a:spcBef>
                <a:spcPts val="1800"/>
              </a:spcBef>
            </a:pPr>
            <a:r>
              <a:rPr lang="en-US" altLang="en-US" sz="2400" dirty="0">
                <a:latin typeface="+mj-lt"/>
              </a:rPr>
              <a:t>Do not spread behind buildings or along creek banks.</a:t>
            </a:r>
          </a:p>
        </p:txBody>
      </p:sp>
      <p:sp>
        <p:nvSpPr>
          <p:cNvPr id="23557" name="Slide Number Placeholder 6">
            <a:extLst>
              <a:ext uri="{FF2B5EF4-FFF2-40B4-BE49-F238E27FC236}">
                <a16:creationId xmlns:a16="http://schemas.microsoft.com/office/drawing/2014/main" id="{4EF07D66-DC68-43C5-9686-76D59A8AA9EB}"/>
              </a:ext>
            </a:extLst>
          </p:cNvPr>
          <p:cNvSpPr>
            <a:spLocks noGrp="1"/>
          </p:cNvSpPr>
          <p:nvPr>
            <p:ph type="sldNum" sz="quarter" idx="12"/>
          </p:nvPr>
        </p:nvSpPr>
        <p:spPr bwMode="auto">
          <a:xfrm>
            <a:off x="8153400" y="6248400"/>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33E7BFF-E15E-45B2-8354-D9DE140783B5}" type="slidenum">
              <a:rPr lang="en-US" altLang="en-US" sz="1600">
                <a:solidFill>
                  <a:schemeClr val="tx2"/>
                </a:solidFill>
              </a:rPr>
              <a:pPr eaLnBrk="1" hangingPunct="1"/>
              <a:t>20</a:t>
            </a:fld>
            <a:endParaRPr lang="en-US" altLang="en-US" sz="1600">
              <a:solidFill>
                <a:schemeClr val="tx2"/>
              </a:solidFill>
            </a:endParaRPr>
          </a:p>
        </p:txBody>
      </p:sp>
      <p:pic>
        <p:nvPicPr>
          <p:cNvPr id="3" name="Picture 2" descr="A picture containing person, outdoor, people, group&#10;&#10;Description automatically generated">
            <a:extLst>
              <a:ext uri="{FF2B5EF4-FFF2-40B4-BE49-F238E27FC236}">
                <a16:creationId xmlns:a16="http://schemas.microsoft.com/office/drawing/2014/main" id="{D78B872C-5353-4C62-9C9B-CA88F75F841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81600" y="1676401"/>
            <a:ext cx="3657600" cy="2438008"/>
          </a:xfrm>
          <a:prstGeom prst="rect">
            <a:avLst/>
          </a:prstGeom>
        </p:spPr>
      </p:pic>
      <p:pic>
        <p:nvPicPr>
          <p:cNvPr id="6" name="Picture 5" descr="A picture containing outdoor, tree, road, yellow&#10;&#10;Description automatically generated">
            <a:extLst>
              <a:ext uri="{FF2B5EF4-FFF2-40B4-BE49-F238E27FC236}">
                <a16:creationId xmlns:a16="http://schemas.microsoft.com/office/drawing/2014/main" id="{64E806BC-CD99-414F-9520-66AD0FE9F98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81600" y="4190184"/>
            <a:ext cx="3289300" cy="2463800"/>
          </a:xfrm>
          <a:prstGeom prst="rect">
            <a:avLst/>
          </a:prstGeom>
        </p:spPr>
      </p:pic>
    </p:spTree>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5A84496-1A9D-4A26-9AB2-CA932CC9BF24}"/>
              </a:ext>
            </a:extLst>
          </p:cNvPr>
          <p:cNvSpPr>
            <a:spLocks noGrp="1" noChangeArrowheads="1"/>
          </p:cNvSpPr>
          <p:nvPr>
            <p:ph type="title"/>
          </p:nvPr>
        </p:nvSpPr>
        <p:spPr>
          <a:xfrm>
            <a:off x="685800" y="685800"/>
            <a:ext cx="7696200" cy="762000"/>
          </a:xfrm>
        </p:spPr>
        <p:txBody>
          <a:bodyPr>
            <a:normAutofit fontScale="90000"/>
          </a:bodyPr>
          <a:lstStyle/>
          <a:p>
            <a:pPr eaLnBrk="1" fontAlgn="auto" hangingPunct="1">
              <a:spcAft>
                <a:spcPts val="0"/>
              </a:spcAft>
              <a:defRPr/>
            </a:pPr>
            <a:r>
              <a:rPr dirty="0"/>
              <a:t>Report Pollution and Dumping</a:t>
            </a:r>
          </a:p>
        </p:txBody>
      </p:sp>
      <p:sp>
        <p:nvSpPr>
          <p:cNvPr id="60419" name="Rectangle 3">
            <a:extLst>
              <a:ext uri="{FF2B5EF4-FFF2-40B4-BE49-F238E27FC236}">
                <a16:creationId xmlns:a16="http://schemas.microsoft.com/office/drawing/2014/main" id="{A5911BC5-50B2-40F7-932D-AA8F6CDEC930}"/>
              </a:ext>
            </a:extLst>
          </p:cNvPr>
          <p:cNvSpPr>
            <a:spLocks noGrp="1" noChangeArrowheads="1"/>
          </p:cNvSpPr>
          <p:nvPr>
            <p:ph idx="1"/>
          </p:nvPr>
        </p:nvSpPr>
        <p:spPr>
          <a:xfrm>
            <a:off x="228600" y="1600200"/>
            <a:ext cx="8610600" cy="4572000"/>
          </a:xfrm>
        </p:spPr>
        <p:txBody>
          <a:bodyPr>
            <a:normAutofit fontScale="92500"/>
          </a:bodyPr>
          <a:lstStyle/>
          <a:p>
            <a:pPr marL="274320" indent="-274320" eaLnBrk="1" fontAlgn="auto" hangingPunct="1">
              <a:lnSpc>
                <a:spcPct val="110000"/>
              </a:lnSpc>
              <a:spcBef>
                <a:spcPts val="1200"/>
              </a:spcBef>
              <a:spcAft>
                <a:spcPts val="0"/>
              </a:spcAft>
              <a:buClr>
                <a:schemeClr val="accent3"/>
              </a:buClr>
              <a:buFont typeface="Wingdings 2"/>
              <a:buChar char=""/>
              <a:defRPr/>
            </a:pPr>
            <a:r>
              <a:rPr lang="en-US" altLang="en-US" dirty="0">
                <a:latin typeface="+mj-lt"/>
              </a:rPr>
              <a:t>Look for pollution while on the job and report to your supervisor:</a:t>
            </a:r>
          </a:p>
          <a:p>
            <a:pPr marL="640080" lvl="1" indent="-246888" eaLnBrk="1" fontAlgn="auto" hangingPunct="1">
              <a:lnSpc>
                <a:spcPct val="110000"/>
              </a:lnSpc>
              <a:spcBef>
                <a:spcPts val="1200"/>
              </a:spcBef>
              <a:spcAft>
                <a:spcPts val="0"/>
              </a:spcAft>
              <a:buFont typeface="Wingdings 2"/>
              <a:buChar char=""/>
              <a:defRPr/>
            </a:pPr>
            <a:r>
              <a:rPr lang="en-US" altLang="en-US" sz="2600" dirty="0">
                <a:solidFill>
                  <a:schemeClr val="tx2"/>
                </a:solidFill>
                <a:latin typeface="+mj-lt"/>
              </a:rPr>
              <a:t>Pipes or hoses in storm water drains</a:t>
            </a:r>
          </a:p>
          <a:p>
            <a:pPr marL="640080" lvl="1" indent="-246888" eaLnBrk="1" fontAlgn="auto" hangingPunct="1">
              <a:lnSpc>
                <a:spcPct val="110000"/>
              </a:lnSpc>
              <a:spcBef>
                <a:spcPts val="1200"/>
              </a:spcBef>
              <a:spcAft>
                <a:spcPts val="0"/>
              </a:spcAft>
              <a:buFont typeface="Wingdings 2"/>
              <a:buChar char=""/>
              <a:defRPr/>
            </a:pPr>
            <a:r>
              <a:rPr lang="en-US" altLang="en-US" sz="2600" dirty="0">
                <a:solidFill>
                  <a:schemeClr val="tx2"/>
                </a:solidFill>
                <a:latin typeface="+mj-lt"/>
              </a:rPr>
              <a:t>Oil sheen on water surface</a:t>
            </a:r>
          </a:p>
          <a:p>
            <a:pPr marL="640080" lvl="1" indent="-246888" eaLnBrk="1" fontAlgn="auto" hangingPunct="1">
              <a:lnSpc>
                <a:spcPct val="110000"/>
              </a:lnSpc>
              <a:spcBef>
                <a:spcPts val="1200"/>
              </a:spcBef>
              <a:spcAft>
                <a:spcPts val="0"/>
              </a:spcAft>
              <a:buFont typeface="Wingdings 2"/>
              <a:buChar char=""/>
              <a:defRPr/>
            </a:pPr>
            <a:r>
              <a:rPr lang="en-US" altLang="en-US" sz="2600" dirty="0">
                <a:solidFill>
                  <a:schemeClr val="tx2"/>
                </a:solidFill>
                <a:latin typeface="+mj-lt"/>
              </a:rPr>
              <a:t>Excess trash and debris</a:t>
            </a:r>
          </a:p>
          <a:p>
            <a:pPr marL="640080" lvl="1" indent="-246888" eaLnBrk="1" fontAlgn="auto" hangingPunct="1">
              <a:lnSpc>
                <a:spcPct val="110000"/>
              </a:lnSpc>
              <a:spcBef>
                <a:spcPts val="1200"/>
              </a:spcBef>
              <a:spcAft>
                <a:spcPts val="0"/>
              </a:spcAft>
              <a:buFont typeface="Wingdings 2"/>
              <a:buChar char=""/>
              <a:defRPr/>
            </a:pPr>
            <a:r>
              <a:rPr lang="en-US" altLang="en-US" sz="2600" dirty="0">
                <a:solidFill>
                  <a:schemeClr val="tx2"/>
                </a:solidFill>
                <a:latin typeface="+mj-lt"/>
              </a:rPr>
              <a:t>Colored or cloudy water</a:t>
            </a:r>
          </a:p>
          <a:p>
            <a:pPr marL="640080" lvl="1" indent="-246888" eaLnBrk="1" fontAlgn="auto" hangingPunct="1">
              <a:lnSpc>
                <a:spcPct val="110000"/>
              </a:lnSpc>
              <a:spcBef>
                <a:spcPts val="1200"/>
              </a:spcBef>
              <a:spcAft>
                <a:spcPts val="0"/>
              </a:spcAft>
              <a:buFont typeface="Wingdings 2"/>
              <a:buChar char=""/>
              <a:defRPr/>
            </a:pPr>
            <a:r>
              <a:rPr lang="en-US" altLang="en-US" sz="2600" dirty="0">
                <a:solidFill>
                  <a:schemeClr val="tx2"/>
                </a:solidFill>
                <a:latin typeface="+mj-lt"/>
              </a:rPr>
              <a:t>Dry weather flows</a:t>
            </a:r>
          </a:p>
          <a:p>
            <a:pPr marL="640080" lvl="1" indent="-246888" eaLnBrk="1" fontAlgn="auto" hangingPunct="1">
              <a:lnSpc>
                <a:spcPct val="110000"/>
              </a:lnSpc>
              <a:spcBef>
                <a:spcPts val="1200"/>
              </a:spcBef>
              <a:spcAft>
                <a:spcPts val="0"/>
              </a:spcAft>
              <a:buFont typeface="Wingdings 2"/>
              <a:buChar char=""/>
              <a:defRPr/>
            </a:pPr>
            <a:r>
              <a:rPr lang="en-US" altLang="en-US" sz="2600" dirty="0">
                <a:solidFill>
                  <a:schemeClr val="tx2"/>
                </a:solidFill>
                <a:latin typeface="+mj-lt"/>
              </a:rPr>
              <a:t>Dead or dying fish</a:t>
            </a:r>
          </a:p>
          <a:p>
            <a:pPr marL="640080" lvl="1" indent="-246888" eaLnBrk="1" fontAlgn="auto" hangingPunct="1">
              <a:lnSpc>
                <a:spcPct val="110000"/>
              </a:lnSpc>
              <a:spcBef>
                <a:spcPts val="1200"/>
              </a:spcBef>
              <a:spcAft>
                <a:spcPts val="0"/>
              </a:spcAft>
              <a:buFont typeface="Wingdings 2"/>
              <a:buChar char=""/>
              <a:defRPr/>
            </a:pPr>
            <a:r>
              <a:rPr lang="en-US" altLang="en-US" sz="2600" dirty="0">
                <a:solidFill>
                  <a:schemeClr val="tx2"/>
                </a:solidFill>
                <a:latin typeface="+mj-lt"/>
              </a:rPr>
              <a:t>Unusual odors</a:t>
            </a:r>
          </a:p>
          <a:p>
            <a:pPr marL="274320" indent="-274320" eaLnBrk="1" fontAlgn="auto" hangingPunct="1">
              <a:lnSpc>
                <a:spcPct val="90000"/>
              </a:lnSpc>
              <a:spcAft>
                <a:spcPts val="0"/>
              </a:spcAft>
              <a:buClr>
                <a:schemeClr val="accent3"/>
              </a:buClr>
              <a:buFont typeface="Wingdings 2"/>
              <a:buChar char=""/>
              <a:defRPr/>
            </a:pPr>
            <a:endParaRPr lang="en-US" altLang="en-US" dirty="0"/>
          </a:p>
        </p:txBody>
      </p:sp>
      <p:sp>
        <p:nvSpPr>
          <p:cNvPr id="24580" name="Slide Number Placeholder 5">
            <a:extLst>
              <a:ext uri="{FF2B5EF4-FFF2-40B4-BE49-F238E27FC236}">
                <a16:creationId xmlns:a16="http://schemas.microsoft.com/office/drawing/2014/main" id="{B5B90E4D-5F7F-44DB-A3B4-6FA846BD6B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C692E2-CEED-42CE-A3E9-05E23B6286EE}" type="slidenum">
              <a:rPr lang="en-US" altLang="en-US" sz="1600">
                <a:solidFill>
                  <a:schemeClr val="tx2"/>
                </a:solidFill>
              </a:rPr>
              <a:pPr eaLnBrk="1" hangingPunct="1"/>
              <a:t>21</a:t>
            </a:fld>
            <a:endParaRPr lang="en-US" altLang="en-US" sz="1600">
              <a:solidFill>
                <a:schemeClr val="tx2"/>
              </a:solidFill>
            </a:endParaRPr>
          </a:p>
        </p:txBody>
      </p:sp>
      <p:pic>
        <p:nvPicPr>
          <p:cNvPr id="24581" name="Picture 5" descr="carltn-trashycreek2">
            <a:extLst>
              <a:ext uri="{FF2B5EF4-FFF2-40B4-BE49-F238E27FC236}">
                <a16:creationId xmlns:a16="http://schemas.microsoft.com/office/drawing/2014/main" id="{1BB486AA-FBC3-4781-BBB1-4B2E3641B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088" y="3203575"/>
            <a:ext cx="4278312"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10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04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04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0419">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p:cTn id="13" dur="10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041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041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0419">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p:cTn id="19" dur="10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041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04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0419">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p:cTn id="25" dur="1000" fill="hold"/>
                                        <p:tgtEl>
                                          <p:spTgt spid="6041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0419">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6041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0419">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p:cTn id="31" dur="1000" fill="hold"/>
                                        <p:tgtEl>
                                          <p:spTgt spid="6041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0419">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6041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0419">
                                            <p:txEl>
                                              <p:pRg st="4" end="4"/>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p:cTn id="37" dur="1000" fill="hold"/>
                                        <p:tgtEl>
                                          <p:spTgt spid="60419">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60419">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6041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0419">
                                            <p:txEl>
                                              <p:pRg st="5" end="5"/>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p:cTn id="43" dur="1000" fill="hold"/>
                                        <p:tgtEl>
                                          <p:spTgt spid="60419">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60419">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6041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0419">
                                            <p:txEl>
                                              <p:pRg st="6" end="6"/>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60419">
                                            <p:txEl>
                                              <p:pRg st="7" end="7"/>
                                            </p:txEl>
                                          </p:spTgt>
                                        </p:tgtEl>
                                        <p:attrNameLst>
                                          <p:attrName>style.visibility</p:attrName>
                                        </p:attrNameLst>
                                      </p:cBhvr>
                                      <p:to>
                                        <p:strVal val="visible"/>
                                      </p:to>
                                    </p:set>
                                    <p:anim calcmode="lin" valueType="num">
                                      <p:cBhvr>
                                        <p:cTn id="49" dur="1000" fill="hold"/>
                                        <p:tgtEl>
                                          <p:spTgt spid="60419">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60419">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6041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6041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857CB763-05BD-4B26-949D-72F6C561BC1C}"/>
              </a:ext>
            </a:extLst>
          </p:cNvPr>
          <p:cNvSpPr>
            <a:spLocks noGrp="1" noChangeArrowheads="1"/>
          </p:cNvSpPr>
          <p:nvPr>
            <p:ph type="title"/>
          </p:nvPr>
        </p:nvSpPr>
        <p:spPr>
          <a:xfrm>
            <a:off x="685800" y="746125"/>
            <a:ext cx="8077200" cy="1311275"/>
          </a:xfrm>
        </p:spPr>
        <p:txBody>
          <a:bodyPr>
            <a:normAutofit fontScale="90000"/>
          </a:bodyPr>
          <a:lstStyle/>
          <a:p>
            <a:pPr eaLnBrk="1" fontAlgn="auto" hangingPunct="1">
              <a:spcAft>
                <a:spcPts val="0"/>
              </a:spcAft>
              <a:defRPr/>
            </a:pPr>
            <a:r>
              <a:rPr lang="en-US" dirty="0"/>
              <a:t>Contacts: Hazardous Materials, Employee Safety</a:t>
            </a:r>
            <a:endParaRPr dirty="0"/>
          </a:p>
        </p:txBody>
      </p:sp>
      <p:sp>
        <p:nvSpPr>
          <p:cNvPr id="26627" name="Rectangle 3">
            <a:extLst>
              <a:ext uri="{FF2B5EF4-FFF2-40B4-BE49-F238E27FC236}">
                <a16:creationId xmlns:a16="http://schemas.microsoft.com/office/drawing/2014/main" id="{15FD136F-E7A2-4009-974C-91810310C5C0}"/>
              </a:ext>
            </a:extLst>
          </p:cNvPr>
          <p:cNvSpPr>
            <a:spLocks noGrp="1" noChangeArrowheads="1"/>
          </p:cNvSpPr>
          <p:nvPr>
            <p:ph idx="1"/>
          </p:nvPr>
        </p:nvSpPr>
        <p:spPr>
          <a:xfrm>
            <a:off x="304800" y="2330450"/>
            <a:ext cx="8458200" cy="4298950"/>
          </a:xfrm>
        </p:spPr>
        <p:txBody>
          <a:bodyPr/>
          <a:lstStyle/>
          <a:p>
            <a:pPr eaLnBrk="1" hangingPunct="1">
              <a:spcBef>
                <a:spcPts val="2400"/>
              </a:spcBef>
            </a:pPr>
            <a:r>
              <a:rPr lang="en-US" altLang="en-US" sz="2400" dirty="0">
                <a:latin typeface="+mj-lt"/>
              </a:rPr>
              <a:t>For hazardous waste questions in Oklahoma, visit DEQ: </a:t>
            </a:r>
            <a:r>
              <a:rPr lang="en-US" altLang="en-US" sz="2200" dirty="0">
                <a:solidFill>
                  <a:schemeClr val="accent2">
                    <a:lumMod val="75000"/>
                  </a:schemeClr>
                </a:solidFill>
                <a:latin typeface="+mj-lt"/>
                <a:hlinkClick r:id="rId3">
                  <a:extLst>
                    <a:ext uri="{A12FA001-AC4F-418D-AE19-62706E023703}">
                      <ahyp:hlinkClr xmlns:ahyp="http://schemas.microsoft.com/office/drawing/2018/hyperlinkcolor" val="tx"/>
                    </a:ext>
                  </a:extLst>
                </a:hlinkClick>
              </a:rPr>
              <a:t>https://www.deq.ok.gov/land-protection-division/waste-management/hazardous-waste/</a:t>
            </a:r>
            <a:r>
              <a:rPr lang="en-US" altLang="en-US" sz="2200" dirty="0">
                <a:solidFill>
                  <a:schemeClr val="accent2">
                    <a:lumMod val="75000"/>
                  </a:schemeClr>
                </a:solidFill>
                <a:latin typeface="+mj-lt"/>
              </a:rPr>
              <a:t> </a:t>
            </a:r>
          </a:p>
          <a:p>
            <a:pPr eaLnBrk="1" hangingPunct="1">
              <a:spcBef>
                <a:spcPts val="2400"/>
              </a:spcBef>
            </a:pPr>
            <a:r>
              <a:rPr lang="en-US" altLang="en-US" sz="2400" dirty="0">
                <a:latin typeface="+mj-lt"/>
              </a:rPr>
              <a:t>Oklahoma Public Employee Occupation, Safety &amp; Health: </a:t>
            </a:r>
            <a:r>
              <a:rPr lang="en-US" altLang="en-US" sz="2200" dirty="0">
                <a:solidFill>
                  <a:schemeClr val="accent2">
                    <a:lumMod val="75000"/>
                  </a:schemeClr>
                </a:solidFill>
                <a:latin typeface="+mj-lt"/>
                <a:hlinkClick r:id="rId4">
                  <a:extLst>
                    <a:ext uri="{A12FA001-AC4F-418D-AE19-62706E023703}">
                      <ahyp:hlinkClr xmlns:ahyp="http://schemas.microsoft.com/office/drawing/2018/hyperlinkcolor" val="tx"/>
                    </a:ext>
                  </a:extLst>
                </a:hlinkClick>
              </a:rPr>
              <a:t>https://www.ok.gov/Labor/SAFETY_&amp;_HEALTH/Workplace_Safety/Public_Employee_Occupational_Safety_and_Health_(PEOSH)/index.html</a:t>
            </a:r>
            <a:r>
              <a:rPr lang="en-US" altLang="en-US" sz="2200" dirty="0">
                <a:solidFill>
                  <a:schemeClr val="accent2">
                    <a:lumMod val="75000"/>
                  </a:schemeClr>
                </a:solidFill>
                <a:latin typeface="+mj-lt"/>
              </a:rPr>
              <a:t> </a:t>
            </a:r>
          </a:p>
          <a:p>
            <a:pPr eaLnBrk="1" hangingPunct="1">
              <a:spcBef>
                <a:spcPts val="2400"/>
              </a:spcBef>
            </a:pPr>
            <a:r>
              <a:rPr lang="en-US" altLang="en-US" sz="2400" dirty="0">
                <a:latin typeface="+mj-lt"/>
              </a:rPr>
              <a:t>EPA’s RCRA / Superfund / EPCRA Hotline: </a:t>
            </a:r>
            <a:r>
              <a:rPr lang="en-US" altLang="en-US" sz="2400" dirty="0">
                <a:solidFill>
                  <a:schemeClr val="accent2">
                    <a:lumMod val="75000"/>
                  </a:schemeClr>
                </a:solidFill>
                <a:latin typeface="+mj-lt"/>
              </a:rPr>
              <a:t>800-424-9346</a:t>
            </a:r>
          </a:p>
          <a:p>
            <a:pPr eaLnBrk="1" hangingPunct="1">
              <a:spcBef>
                <a:spcPts val="2400"/>
              </a:spcBef>
            </a:pPr>
            <a:r>
              <a:rPr lang="en-US" altLang="en-US" sz="2400" dirty="0">
                <a:latin typeface="+mj-lt"/>
              </a:rPr>
              <a:t>DOT Hazardous Materials Information Center: </a:t>
            </a:r>
            <a:r>
              <a:rPr lang="en-US" sz="2400" dirty="0">
                <a:solidFill>
                  <a:schemeClr val="accent2">
                    <a:lumMod val="75000"/>
                  </a:schemeClr>
                </a:solidFill>
                <a:latin typeface="+mj-lt"/>
              </a:rPr>
              <a:t>800-467-4922 or </a:t>
            </a:r>
            <a:r>
              <a:rPr lang="en-US" altLang="en-US" sz="2400" dirty="0">
                <a:solidFill>
                  <a:schemeClr val="accent2">
                    <a:lumMod val="75000"/>
                  </a:schemeClr>
                </a:solidFill>
                <a:latin typeface="+mj-lt"/>
              </a:rPr>
              <a:t> 202-366-4488 </a:t>
            </a:r>
          </a:p>
        </p:txBody>
      </p:sp>
      <p:sp>
        <p:nvSpPr>
          <p:cNvPr id="26628" name="Slide Number Placeholder 5">
            <a:extLst>
              <a:ext uri="{FF2B5EF4-FFF2-40B4-BE49-F238E27FC236}">
                <a16:creationId xmlns:a16="http://schemas.microsoft.com/office/drawing/2014/main" id="{05D8E616-9D16-4DE7-836B-533FB5A38D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8BDCB1-809F-42E7-9767-99BF68EFC5DE}" type="slidenum">
              <a:rPr lang="en-US" altLang="en-US" sz="1600">
                <a:solidFill>
                  <a:schemeClr val="tx2"/>
                </a:solidFill>
              </a:rPr>
              <a:pPr eaLnBrk="1" hangingPunct="1"/>
              <a:t>22</a:t>
            </a:fld>
            <a:endParaRPr lang="en-US" altLang="en-US" sz="1600">
              <a:solidFill>
                <a:schemeClr val="tx2"/>
              </a:solidFill>
            </a:endParaRPr>
          </a:p>
        </p:txBody>
      </p:sp>
    </p:spTree>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6E16A5F-BD6B-4CDD-A3B9-0F7EB98022A3}"/>
              </a:ext>
            </a:extLst>
          </p:cNvPr>
          <p:cNvSpPr>
            <a:spLocks noGrp="1" noChangeArrowheads="1"/>
          </p:cNvSpPr>
          <p:nvPr>
            <p:ph type="title"/>
          </p:nvPr>
        </p:nvSpPr>
        <p:spPr>
          <a:xfrm>
            <a:off x="762000" y="762000"/>
            <a:ext cx="7848600" cy="1387475"/>
          </a:xfrm>
        </p:spPr>
        <p:txBody>
          <a:bodyPr>
            <a:normAutofit fontScale="90000"/>
          </a:bodyPr>
          <a:lstStyle/>
          <a:p>
            <a:pPr eaLnBrk="1" fontAlgn="auto" hangingPunct="1">
              <a:spcAft>
                <a:spcPts val="0"/>
              </a:spcAft>
              <a:defRPr/>
            </a:pPr>
            <a:r>
              <a:rPr lang="en-US" dirty="0"/>
              <a:t>Contacts: Spills, Pollution Prevention</a:t>
            </a:r>
            <a:endParaRPr dirty="0"/>
          </a:p>
        </p:txBody>
      </p:sp>
      <p:sp>
        <p:nvSpPr>
          <p:cNvPr id="27651" name="Rectangle 3">
            <a:extLst>
              <a:ext uri="{FF2B5EF4-FFF2-40B4-BE49-F238E27FC236}">
                <a16:creationId xmlns:a16="http://schemas.microsoft.com/office/drawing/2014/main" id="{1AC70ACF-23D7-45BF-A8FA-ABCA0B358A2E}"/>
              </a:ext>
            </a:extLst>
          </p:cNvPr>
          <p:cNvSpPr>
            <a:spLocks noGrp="1" noChangeArrowheads="1"/>
          </p:cNvSpPr>
          <p:nvPr>
            <p:ph idx="1"/>
          </p:nvPr>
        </p:nvSpPr>
        <p:spPr>
          <a:xfrm>
            <a:off x="685800" y="2514600"/>
            <a:ext cx="7772400" cy="3429000"/>
          </a:xfrm>
        </p:spPr>
        <p:txBody>
          <a:bodyPr/>
          <a:lstStyle/>
          <a:p>
            <a:pPr eaLnBrk="1" hangingPunct="1"/>
            <a:r>
              <a:rPr lang="en-US" altLang="en-US" sz="2400" dirty="0">
                <a:latin typeface="+mj-lt"/>
              </a:rPr>
              <a:t>For reportable oil and chemical spills, call the US Coast Guard’s National Response Center at: </a:t>
            </a:r>
            <a:r>
              <a:rPr lang="en-US" altLang="en-US" sz="2400" dirty="0">
                <a:solidFill>
                  <a:schemeClr val="accent2">
                    <a:lumMod val="75000"/>
                  </a:schemeClr>
                </a:solidFill>
                <a:latin typeface="+mj-lt"/>
              </a:rPr>
              <a:t>800-424-8802</a:t>
            </a:r>
            <a:r>
              <a:rPr lang="en-US" altLang="en-US" sz="2400" dirty="0">
                <a:solidFill>
                  <a:srgbClr val="0864BC"/>
                </a:solidFill>
                <a:latin typeface="+mj-lt"/>
              </a:rPr>
              <a:t> </a:t>
            </a:r>
            <a:r>
              <a:rPr lang="en-US" altLang="en-US" sz="2400" dirty="0">
                <a:latin typeface="+mj-lt"/>
              </a:rPr>
              <a:t>or visit the website at: </a:t>
            </a:r>
            <a:r>
              <a:rPr lang="en-US" altLang="en-US" sz="2400" dirty="0">
                <a:solidFill>
                  <a:schemeClr val="accent2">
                    <a:lumMod val="75000"/>
                  </a:schemeClr>
                </a:solidFill>
                <a:latin typeface="+mj-lt"/>
                <a:hlinkClick r:id="rId3">
                  <a:extLst>
                    <a:ext uri="{A12FA001-AC4F-418D-AE19-62706E023703}">
                      <ahyp:hlinkClr xmlns:ahyp="http://schemas.microsoft.com/office/drawing/2018/hyperlinkcolor" val="tx"/>
                    </a:ext>
                  </a:extLst>
                </a:hlinkClick>
              </a:rPr>
              <a:t>https://nrc.uscg.mil/Default.aspx</a:t>
            </a:r>
            <a:r>
              <a:rPr lang="en-US" altLang="en-US" sz="2400" dirty="0">
                <a:solidFill>
                  <a:schemeClr val="accent2">
                    <a:lumMod val="75000"/>
                  </a:schemeClr>
                </a:solidFill>
                <a:latin typeface="+mj-lt"/>
              </a:rPr>
              <a:t> </a:t>
            </a:r>
          </a:p>
          <a:p>
            <a:pPr eaLnBrk="1" hangingPunct="1"/>
            <a:endParaRPr lang="en-US" altLang="en-US" sz="2400" dirty="0">
              <a:latin typeface="+mj-lt"/>
            </a:endParaRPr>
          </a:p>
          <a:p>
            <a:pPr eaLnBrk="1" hangingPunct="1"/>
            <a:r>
              <a:rPr lang="en-US" altLang="en-US" sz="2400" dirty="0">
                <a:latin typeface="+mj-lt"/>
              </a:rPr>
              <a:t>To talk to the DEQ Pollution Prevention Coordinator, call: </a:t>
            </a:r>
            <a:r>
              <a:rPr lang="en-US" sz="2400" dirty="0">
                <a:solidFill>
                  <a:schemeClr val="accent2">
                    <a:lumMod val="75000"/>
                  </a:schemeClr>
                </a:solidFill>
                <a:latin typeface="+mj-lt"/>
              </a:rPr>
              <a:t>405-702-8179</a:t>
            </a:r>
            <a:r>
              <a:rPr lang="en-US" sz="2400" b="0" i="0" u="none" strike="noStrike" dirty="0">
                <a:solidFill>
                  <a:srgbClr val="0864BC"/>
                </a:solidFill>
                <a:effectLst/>
                <a:latin typeface="+mj-lt"/>
              </a:rPr>
              <a:t>  </a:t>
            </a:r>
            <a:r>
              <a:rPr lang="en-US" sz="2400" dirty="0">
                <a:latin typeface="+mj-lt"/>
              </a:rPr>
              <a:t>or visit the DEQ website at: </a:t>
            </a:r>
            <a:r>
              <a:rPr lang="en-US" sz="2400" dirty="0">
                <a:solidFill>
                  <a:schemeClr val="accent2">
                    <a:lumMod val="75000"/>
                  </a:schemeClr>
                </a:solidFill>
                <a:latin typeface="+mj-lt"/>
                <a:hlinkClick r:id="rId4">
                  <a:extLst>
                    <a:ext uri="{A12FA001-AC4F-418D-AE19-62706E023703}">
                      <ahyp:hlinkClr xmlns:ahyp="http://schemas.microsoft.com/office/drawing/2018/hyperlinkcolor" val="tx"/>
                    </a:ext>
                  </a:extLst>
                </a:hlinkClick>
              </a:rPr>
              <a:t>https://www.deq.ok.gov/external-affairs-division/for-business/pollution-prevention/</a:t>
            </a:r>
            <a:r>
              <a:rPr lang="en-US" sz="2400" dirty="0">
                <a:solidFill>
                  <a:schemeClr val="accent2">
                    <a:lumMod val="75000"/>
                  </a:schemeClr>
                </a:solidFill>
                <a:latin typeface="+mj-lt"/>
              </a:rPr>
              <a:t> </a:t>
            </a:r>
            <a:endParaRPr lang="en-US" altLang="en-US" sz="2400" dirty="0">
              <a:solidFill>
                <a:schemeClr val="accent2">
                  <a:lumMod val="75000"/>
                </a:schemeClr>
              </a:solidFill>
              <a:latin typeface="+mj-lt"/>
            </a:endParaRPr>
          </a:p>
          <a:p>
            <a:pPr eaLnBrk="1" hangingPunct="1"/>
            <a:endParaRPr lang="en-US" altLang="en-US" dirty="0"/>
          </a:p>
        </p:txBody>
      </p:sp>
      <p:sp>
        <p:nvSpPr>
          <p:cNvPr id="27652" name="Slide Number Placeholder 5">
            <a:extLst>
              <a:ext uri="{FF2B5EF4-FFF2-40B4-BE49-F238E27FC236}">
                <a16:creationId xmlns:a16="http://schemas.microsoft.com/office/drawing/2014/main" id="{4F4CF8E2-CBEC-4621-9C92-C858A20292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0753B9F-68A0-47B5-8531-914782D77B2B}" type="slidenum">
              <a:rPr lang="en-US" altLang="en-US" sz="1600">
                <a:solidFill>
                  <a:schemeClr val="tx2"/>
                </a:solidFill>
              </a:rPr>
              <a:pPr eaLnBrk="1" hangingPunct="1"/>
              <a:t>23</a:t>
            </a:fld>
            <a:endParaRPr lang="en-US" altLang="en-US" sz="1600">
              <a:solidFill>
                <a:schemeClr val="tx2"/>
              </a:solidFill>
            </a:endParaRPr>
          </a:p>
        </p:txBody>
      </p:sp>
    </p:spTree>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06" y="5674334"/>
            <a:ext cx="2982166" cy="574066"/>
          </a:xfrm>
          <a:prstGeom prst="rect">
            <a:avLst/>
          </a:prstGeom>
        </p:spPr>
      </p:pic>
      <p:pic>
        <p:nvPicPr>
          <p:cNvPr id="4" name="Picture 6" descr="GCSA sqcolor"/>
          <p:cNvPicPr>
            <a:picLocks noChangeAspect="1" noChangeArrowheads="1"/>
          </p:cNvPicPr>
          <p:nvPr/>
        </p:nvPicPr>
        <p:blipFill>
          <a:blip r:embed="rId4" cstate="print"/>
          <a:stretch>
            <a:fillRect/>
          </a:stretch>
        </p:blipFill>
        <p:spPr bwMode="auto">
          <a:xfrm>
            <a:off x="5945651" y="1335565"/>
            <a:ext cx="1699202" cy="1788635"/>
          </a:xfrm>
          <a:prstGeom prst="rect">
            <a:avLst/>
          </a:prstGeom>
          <a:no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584" y="3810000"/>
            <a:ext cx="3733216" cy="2053270"/>
          </a:xfrm>
          <a:prstGeom prst="rect">
            <a:avLst/>
          </a:prstGeom>
        </p:spPr>
      </p:pic>
      <p:sp>
        <p:nvSpPr>
          <p:cNvPr id="8" name="TextBox 7"/>
          <p:cNvSpPr txBox="1"/>
          <p:nvPr/>
        </p:nvSpPr>
        <p:spPr>
          <a:xfrm>
            <a:off x="551006" y="899924"/>
            <a:ext cx="5206230" cy="1896863"/>
          </a:xfrm>
          <a:prstGeom prst="rect">
            <a:avLst/>
          </a:prstGeom>
        </p:spPr>
        <p:txBody>
          <a:bodyPr vert="horz" lIns="91440" tIns="45720" rIns="91440" bIns="45720" rtlCol="0" anchor="ctr">
            <a:normAutofit fontScale="92500" lnSpcReduction="20000"/>
          </a:bodyPr>
          <a:lstStyle/>
          <a:p>
            <a:pPr>
              <a:spcBef>
                <a:spcPct val="0"/>
              </a:spcBef>
              <a:spcAft>
                <a:spcPts val="600"/>
              </a:spcAft>
            </a:pPr>
            <a:r>
              <a:rPr lang="en-US" sz="4200" dirty="0">
                <a:solidFill>
                  <a:schemeClr val="accent1">
                    <a:lumMod val="50000"/>
                  </a:schemeClr>
                </a:solidFill>
                <a:latin typeface="+mj-lt"/>
                <a:ea typeface="+mj-ea"/>
                <a:cs typeface="+mj-cs"/>
              </a:rPr>
              <a:t>End of Module 5 on </a:t>
            </a:r>
          </a:p>
          <a:p>
            <a:pPr>
              <a:lnSpc>
                <a:spcPct val="120000"/>
              </a:lnSpc>
              <a:spcBef>
                <a:spcPct val="0"/>
              </a:spcBef>
              <a:spcAft>
                <a:spcPts val="600"/>
              </a:spcAft>
            </a:pPr>
            <a:r>
              <a:rPr lang="en-US" sz="4200" dirty="0">
                <a:solidFill>
                  <a:schemeClr val="accent1">
                    <a:lumMod val="50000"/>
                  </a:schemeClr>
                </a:solidFill>
                <a:latin typeface="+mj-lt"/>
                <a:ea typeface="+mj-ea"/>
                <a:cs typeface="+mj-cs"/>
              </a:rPr>
              <a:t>Stormwater System Maintenance</a:t>
            </a:r>
          </a:p>
        </p:txBody>
      </p:sp>
      <p:sp>
        <p:nvSpPr>
          <p:cNvPr id="6" name="TextBox 5"/>
          <p:cNvSpPr txBox="1"/>
          <p:nvPr/>
        </p:nvSpPr>
        <p:spPr>
          <a:xfrm>
            <a:off x="551006" y="3124200"/>
            <a:ext cx="4003714" cy="2709113"/>
          </a:xfrm>
          <a:prstGeom prst="rect">
            <a:avLst/>
          </a:prstGeom>
        </p:spPr>
        <p:txBody>
          <a:bodyPr vert="horz" lIns="91440" tIns="45720" rIns="91440" bIns="45720" rtlCol="0" anchor="t">
            <a:normAutofit/>
          </a:bodyPr>
          <a:lstStyle/>
          <a:p>
            <a:pPr>
              <a:lnSpc>
                <a:spcPct val="90000"/>
              </a:lnSpc>
              <a:spcAft>
                <a:spcPts val="600"/>
              </a:spcAft>
            </a:pPr>
            <a:r>
              <a:rPr lang="en-US" sz="1900" b="1" dirty="0">
                <a:solidFill>
                  <a:schemeClr val="accent1">
                    <a:lumMod val="50000"/>
                  </a:schemeClr>
                </a:solidFill>
                <a:latin typeface="+mj-lt"/>
              </a:rPr>
              <a:t>Vernon Seaman</a:t>
            </a:r>
          </a:p>
          <a:p>
            <a:pPr>
              <a:lnSpc>
                <a:spcPct val="90000"/>
              </a:lnSpc>
              <a:spcAft>
                <a:spcPts val="600"/>
              </a:spcAft>
            </a:pPr>
            <a:r>
              <a:rPr lang="en-US" sz="1900" dirty="0">
                <a:solidFill>
                  <a:schemeClr val="accent1">
                    <a:lumMod val="50000"/>
                  </a:schemeClr>
                </a:solidFill>
                <a:latin typeface="+mj-lt"/>
              </a:rPr>
              <a:t>Manager, Envir. And Energy Planning</a:t>
            </a:r>
          </a:p>
          <a:p>
            <a:pPr>
              <a:lnSpc>
                <a:spcPct val="90000"/>
              </a:lnSpc>
              <a:spcAft>
                <a:spcPts val="600"/>
              </a:spcAft>
            </a:pPr>
            <a:r>
              <a:rPr lang="en-US" sz="1900" dirty="0">
                <a:solidFill>
                  <a:schemeClr val="accent1">
                    <a:lumMod val="50000"/>
                  </a:schemeClr>
                </a:solidFill>
                <a:latin typeface="+mj-lt"/>
              </a:rPr>
              <a:t>INCOG</a:t>
            </a:r>
          </a:p>
          <a:p>
            <a:pPr>
              <a:lnSpc>
                <a:spcPct val="90000"/>
              </a:lnSpc>
              <a:spcAft>
                <a:spcPts val="600"/>
              </a:spcAft>
            </a:pPr>
            <a:r>
              <a:rPr lang="en-US" sz="1900" dirty="0">
                <a:solidFill>
                  <a:schemeClr val="accent1">
                    <a:lumMod val="50000"/>
                  </a:schemeClr>
                </a:solidFill>
                <a:latin typeface="+mj-lt"/>
              </a:rPr>
              <a:t>Two West 2</a:t>
            </a:r>
            <a:r>
              <a:rPr lang="en-US" sz="1900" baseline="30000" dirty="0">
                <a:solidFill>
                  <a:schemeClr val="accent1">
                    <a:lumMod val="50000"/>
                  </a:schemeClr>
                </a:solidFill>
                <a:latin typeface="+mj-lt"/>
              </a:rPr>
              <a:t>nd </a:t>
            </a:r>
            <a:r>
              <a:rPr lang="en-US" sz="1900" dirty="0">
                <a:solidFill>
                  <a:schemeClr val="accent1">
                    <a:lumMod val="50000"/>
                  </a:schemeClr>
                </a:solidFill>
                <a:latin typeface="+mj-lt"/>
              </a:rPr>
              <a:t>Street, Ste 800 </a:t>
            </a:r>
          </a:p>
          <a:p>
            <a:pPr>
              <a:lnSpc>
                <a:spcPct val="90000"/>
              </a:lnSpc>
              <a:spcAft>
                <a:spcPts val="600"/>
              </a:spcAft>
            </a:pPr>
            <a:r>
              <a:rPr lang="en-US" sz="1900" dirty="0">
                <a:solidFill>
                  <a:schemeClr val="accent1">
                    <a:lumMod val="50000"/>
                  </a:schemeClr>
                </a:solidFill>
                <a:latin typeface="+mj-lt"/>
              </a:rPr>
              <a:t>Tulsa, OK 74103</a:t>
            </a:r>
          </a:p>
          <a:p>
            <a:pPr>
              <a:lnSpc>
                <a:spcPct val="90000"/>
              </a:lnSpc>
              <a:spcAft>
                <a:spcPts val="600"/>
              </a:spcAft>
            </a:pPr>
            <a:r>
              <a:rPr lang="en-US" sz="1900" dirty="0">
                <a:solidFill>
                  <a:schemeClr val="accent1">
                    <a:lumMod val="50000"/>
                  </a:schemeClr>
                </a:solidFill>
                <a:latin typeface="+mj-lt"/>
              </a:rPr>
              <a:t>(918) 579-9451</a:t>
            </a:r>
          </a:p>
          <a:p>
            <a:pPr>
              <a:lnSpc>
                <a:spcPct val="90000"/>
              </a:lnSpc>
              <a:spcAft>
                <a:spcPts val="600"/>
              </a:spcAft>
            </a:pPr>
            <a:r>
              <a:rPr lang="en-US" sz="1900" dirty="0">
                <a:solidFill>
                  <a:schemeClr val="accent1">
                    <a:lumMod val="50000"/>
                  </a:schemeClr>
                </a:solidFill>
                <a:latin typeface="+mj-lt"/>
                <a:hlinkClick r:id="rId6">
                  <a:extLst>
                    <a:ext uri="{A12FA001-AC4F-418D-AE19-62706E023703}">
                      <ahyp:hlinkClr xmlns:ahyp="http://schemas.microsoft.com/office/drawing/2018/hyperlinkcolor" val="tx"/>
                    </a:ext>
                  </a:extLst>
                </a:hlinkClick>
              </a:rPr>
              <a:t>vseaman@incog.org</a:t>
            </a:r>
            <a:r>
              <a:rPr lang="en-US" sz="1900" dirty="0">
                <a:solidFill>
                  <a:schemeClr val="accent1">
                    <a:lumMod val="50000"/>
                  </a:schemeClr>
                </a:solidFill>
                <a:latin typeface="+mj-lt"/>
              </a:rPr>
              <a:t> </a:t>
            </a:r>
          </a:p>
          <a:p>
            <a:pPr indent="-228600">
              <a:lnSpc>
                <a:spcPct val="90000"/>
              </a:lnSpc>
              <a:spcAft>
                <a:spcPts val="600"/>
              </a:spcAft>
              <a:buFont typeface="Arial" panose="020B0604020202020204" pitchFamily="34" charset="0"/>
              <a:buChar char="•"/>
            </a:pPr>
            <a:endParaRPr lang="en-US" sz="1600" dirty="0">
              <a:solidFill>
                <a:schemeClr val="bg1"/>
              </a:solidFill>
            </a:endParaRPr>
          </a:p>
        </p:txBody>
      </p:sp>
      <p:sp>
        <p:nvSpPr>
          <p:cNvPr id="2" name="Slide Number Placeholder 1"/>
          <p:cNvSpPr>
            <a:spLocks noGrp="1"/>
          </p:cNvSpPr>
          <p:nvPr>
            <p:ph type="sldNum" sz="quarter" idx="12"/>
          </p:nvPr>
        </p:nvSpPr>
        <p:spPr>
          <a:xfrm>
            <a:off x="8197011" y="6266142"/>
            <a:ext cx="480060" cy="476681"/>
          </a:xfrm>
        </p:spPr>
        <p:txBody>
          <a:bodyPr vert="horz" lIns="91440" tIns="45720" rIns="91440" bIns="45720" rtlCol="0" anchor="ctr">
            <a:normAutofit/>
          </a:bodyPr>
          <a:lstStyle/>
          <a:p>
            <a:pPr algn="ctr">
              <a:spcAft>
                <a:spcPts val="600"/>
              </a:spcAft>
            </a:pPr>
            <a:fld id="{746FB596-432D-499C-9187-B7F052D14381}" type="slidenum">
              <a:rPr lang="en-US" sz="2000">
                <a:solidFill>
                  <a:schemeClr val="tx2"/>
                </a:solidFill>
              </a:rPr>
              <a:pPr algn="ctr">
                <a:spcAft>
                  <a:spcPts val="600"/>
                </a:spcAft>
              </a:pPr>
              <a:t>24</a:t>
            </a:fld>
            <a:endParaRPr lang="en-US" sz="2000" dirty="0">
              <a:solidFill>
                <a:schemeClr val="tx2"/>
              </a:solidFill>
            </a:endParaRPr>
          </a:p>
        </p:txBody>
      </p:sp>
    </p:spTree>
    <p:extLst>
      <p:ext uri="{BB962C8B-B14F-4D97-AF65-F5344CB8AC3E}">
        <p14:creationId xmlns:p14="http://schemas.microsoft.com/office/powerpoint/2010/main" val="2751812857"/>
      </p:ext>
    </p:extLst>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1312E8-F376-4616-B213-69504D15D5CE}" type="slidenum">
              <a:rPr lang="en-US"/>
              <a:pPr/>
              <a:t>3</a:t>
            </a:fld>
            <a:endParaRPr lang="en-US"/>
          </a:p>
        </p:txBody>
      </p:sp>
      <p:sp>
        <p:nvSpPr>
          <p:cNvPr id="109571" name="Rectangle 3"/>
          <p:cNvSpPr>
            <a:spLocks noChangeArrowheads="1"/>
          </p:cNvSpPr>
          <p:nvPr/>
        </p:nvSpPr>
        <p:spPr bwMode="auto">
          <a:xfrm>
            <a:off x="457200" y="1600200"/>
            <a:ext cx="8229600" cy="4876800"/>
          </a:xfrm>
          <a:prstGeom prst="rect">
            <a:avLst/>
          </a:prstGeom>
          <a:noFill/>
          <a:ln w="9525">
            <a:noFill/>
            <a:miter lim="800000"/>
            <a:headEnd/>
            <a:tailEnd/>
          </a:ln>
          <a:effectLst/>
        </p:spPr>
        <p:txBody>
          <a:bodyPr/>
          <a:lstStyle/>
          <a:p>
            <a:pPr algn="l"/>
            <a:r>
              <a:rPr lang="en-US" b="1" u="sng" dirty="0">
                <a:solidFill>
                  <a:schemeClr val="tx1"/>
                </a:solidFill>
                <a:latin typeface="+mj-lt"/>
              </a:rPr>
              <a:t>OKR04 Part I.M</a:t>
            </a:r>
            <a:r>
              <a:rPr lang="en-US" b="1" dirty="0">
                <a:solidFill>
                  <a:schemeClr val="tx1"/>
                </a:solidFill>
                <a:latin typeface="+mj-lt"/>
              </a:rPr>
              <a:t>: </a:t>
            </a:r>
            <a:r>
              <a:rPr lang="en-US" b="1" i="0" u="none" strike="noStrike" baseline="0" dirty="0">
                <a:solidFill>
                  <a:srgbClr val="000000"/>
                </a:solidFill>
                <a:latin typeface="+mj-lt"/>
              </a:rPr>
              <a:t>Municipal Separate Storm Sewer System (MS4) </a:t>
            </a:r>
            <a:r>
              <a:rPr lang="en-US" b="0" i="0" u="none" strike="noStrike" baseline="0" dirty="0">
                <a:solidFill>
                  <a:srgbClr val="000000"/>
                </a:solidFill>
                <a:latin typeface="+mj-lt"/>
              </a:rPr>
              <a:t>…. The term MS4 is defined at 40 CFR § 122.26(b)(8) and means </a:t>
            </a:r>
            <a:r>
              <a:rPr lang="en-US" b="0" i="0" strike="noStrike" baseline="0" dirty="0">
                <a:solidFill>
                  <a:srgbClr val="000000"/>
                </a:solidFill>
                <a:latin typeface="+mj-lt"/>
              </a:rPr>
              <a:t>a conveyance or </a:t>
            </a:r>
            <a:r>
              <a:rPr lang="en-US" b="0" i="0" u="sng" strike="noStrike" baseline="0" dirty="0">
                <a:solidFill>
                  <a:srgbClr val="000000"/>
                </a:solidFill>
                <a:latin typeface="+mj-lt"/>
              </a:rPr>
              <a:t>system of conveyances</a:t>
            </a:r>
            <a:r>
              <a:rPr lang="en-US" b="0" i="0" strike="noStrike" baseline="0" dirty="0">
                <a:solidFill>
                  <a:srgbClr val="000000"/>
                </a:solidFill>
                <a:latin typeface="+mj-lt"/>
              </a:rPr>
              <a:t> (including roads with drainage systems, municipal streets, catch basins, curbs, gutters, ditches, man-made channels, or storm drains) that is/are</a:t>
            </a:r>
          </a:p>
          <a:p>
            <a:pPr marL="457200" indent="-457200" algn="l">
              <a:spcBef>
                <a:spcPts val="1200"/>
              </a:spcBef>
              <a:buFont typeface="+mj-lt"/>
              <a:buAutoNum type="arabicPeriod"/>
            </a:pPr>
            <a:r>
              <a:rPr lang="en-US" b="0" i="0" u="sng" strike="noStrike" baseline="0" dirty="0">
                <a:solidFill>
                  <a:schemeClr val="tx2"/>
                </a:solidFill>
                <a:latin typeface="+mj-lt"/>
              </a:rPr>
              <a:t>owned or operated by</a:t>
            </a:r>
            <a:r>
              <a:rPr lang="en-US" b="0" i="0" strike="noStrike" baseline="0" dirty="0">
                <a:solidFill>
                  <a:schemeClr val="tx2"/>
                </a:solidFill>
                <a:latin typeface="+mj-lt"/>
              </a:rPr>
              <a:t> a state, city, town, borough, county</a:t>
            </a:r>
            <a:r>
              <a:rPr lang="en-US" sz="1600" b="0" i="0" strike="noStrike" baseline="0" dirty="0">
                <a:solidFill>
                  <a:schemeClr val="tx2"/>
                </a:solidFill>
                <a:latin typeface="+mj-lt"/>
              </a:rPr>
              <a:t>, …. </a:t>
            </a:r>
            <a:r>
              <a:rPr lang="en-US" b="0" i="0" strike="noStrike" baseline="0" dirty="0">
                <a:solidFill>
                  <a:schemeClr val="tx2"/>
                </a:solidFill>
                <a:latin typeface="+mj-lt"/>
              </a:rPr>
              <a:t>that </a:t>
            </a:r>
            <a:r>
              <a:rPr lang="en-US" b="0" i="0" u="sng" strike="noStrike" baseline="0" dirty="0">
                <a:solidFill>
                  <a:schemeClr val="tx2"/>
                </a:solidFill>
                <a:latin typeface="+mj-lt"/>
              </a:rPr>
              <a:t>discharges to</a:t>
            </a:r>
            <a:r>
              <a:rPr lang="en-US" b="0" i="0" strike="noStrike" baseline="0" dirty="0">
                <a:solidFill>
                  <a:schemeClr val="tx2"/>
                </a:solidFill>
                <a:latin typeface="+mj-lt"/>
              </a:rPr>
              <a:t> waters of the United States;</a:t>
            </a:r>
          </a:p>
          <a:p>
            <a:pPr marL="457200" indent="-457200" algn="l">
              <a:spcBef>
                <a:spcPts val="1200"/>
              </a:spcBef>
              <a:buFont typeface="+mj-lt"/>
              <a:buAutoNum type="arabicPeriod"/>
            </a:pPr>
            <a:r>
              <a:rPr lang="en-US" b="0" i="0" strike="noStrike" baseline="0" dirty="0">
                <a:solidFill>
                  <a:schemeClr val="tx2"/>
                </a:solidFill>
                <a:latin typeface="+mj-lt"/>
              </a:rPr>
              <a:t>designed or used </a:t>
            </a:r>
            <a:r>
              <a:rPr lang="en-US" b="0" i="0" u="sng" strike="noStrike" baseline="0" dirty="0">
                <a:solidFill>
                  <a:schemeClr val="tx2"/>
                </a:solidFill>
                <a:latin typeface="+mj-lt"/>
              </a:rPr>
              <a:t>for collecting or conveying stormwater</a:t>
            </a:r>
            <a:r>
              <a:rPr lang="en-US" b="0" i="0" strike="noStrike" baseline="0" dirty="0">
                <a:solidFill>
                  <a:schemeClr val="tx2"/>
                </a:solidFill>
                <a:latin typeface="+mj-lt"/>
              </a:rPr>
              <a:t>;</a:t>
            </a:r>
          </a:p>
          <a:p>
            <a:pPr marL="457200" indent="-457200" algn="l">
              <a:spcBef>
                <a:spcPts val="1200"/>
              </a:spcBef>
              <a:buFont typeface="+mj-lt"/>
              <a:buAutoNum type="arabicPeriod"/>
            </a:pPr>
            <a:r>
              <a:rPr lang="en-US" b="0" i="0" u="sng" strike="noStrike" baseline="0" dirty="0">
                <a:solidFill>
                  <a:schemeClr val="tx2"/>
                </a:solidFill>
                <a:latin typeface="+mj-lt"/>
              </a:rPr>
              <a:t>not</a:t>
            </a:r>
            <a:r>
              <a:rPr lang="en-US" b="0" i="0" strike="noStrike" baseline="0" dirty="0">
                <a:solidFill>
                  <a:schemeClr val="tx2"/>
                </a:solidFill>
                <a:latin typeface="+mj-lt"/>
              </a:rPr>
              <a:t> a combined sewer; and</a:t>
            </a:r>
          </a:p>
          <a:p>
            <a:pPr marL="457200" indent="-457200" algn="l">
              <a:spcBef>
                <a:spcPts val="1200"/>
              </a:spcBef>
              <a:buFont typeface="+mj-lt"/>
              <a:buAutoNum type="arabicPeriod"/>
            </a:pPr>
            <a:r>
              <a:rPr lang="en-US" b="0" i="0" u="sng" strike="noStrike" baseline="0" dirty="0">
                <a:solidFill>
                  <a:schemeClr val="tx2"/>
                </a:solidFill>
                <a:latin typeface="+mj-lt"/>
              </a:rPr>
              <a:t>not</a:t>
            </a:r>
            <a:r>
              <a:rPr lang="en-US" b="0" i="0" u="none" strike="noStrike" baseline="0" dirty="0">
                <a:solidFill>
                  <a:schemeClr val="tx2"/>
                </a:solidFill>
                <a:latin typeface="+mj-lt"/>
              </a:rPr>
              <a:t> part of a Publicly Owned Treatment Works (POTW) as defined at 40 CFR § 403.3(q).</a:t>
            </a:r>
          </a:p>
          <a:p>
            <a:pPr algn="just">
              <a:lnSpc>
                <a:spcPct val="130000"/>
              </a:lnSpc>
              <a:spcBef>
                <a:spcPct val="80000"/>
              </a:spcBef>
            </a:pPr>
            <a:endParaRPr lang="en-US" sz="3200" dirty="0">
              <a:solidFill>
                <a:schemeClr val="bg1">
                  <a:lumMod val="50000"/>
                </a:schemeClr>
              </a:solidFill>
              <a:latin typeface="Calibri" pitchFamily="34" charset="0"/>
            </a:endParaRPr>
          </a:p>
        </p:txBody>
      </p:sp>
      <p:sp>
        <p:nvSpPr>
          <p:cNvPr id="5" name="Rectangle 2">
            <a:extLst>
              <a:ext uri="{FF2B5EF4-FFF2-40B4-BE49-F238E27FC236}">
                <a16:creationId xmlns:a16="http://schemas.microsoft.com/office/drawing/2014/main" id="{E5CD7C3A-05B5-4C39-9161-FA4CDFE4DBEB}"/>
              </a:ext>
            </a:extLst>
          </p:cNvPr>
          <p:cNvSpPr txBox="1">
            <a:spLocks noChangeArrowheads="1"/>
          </p:cNvSpPr>
          <p:nvPr/>
        </p:nvSpPr>
        <p:spPr>
          <a:xfrm>
            <a:off x="533400" y="685800"/>
            <a:ext cx="8077200" cy="914400"/>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en-US" dirty="0"/>
              <a:t>Definition of “MS4”</a:t>
            </a:r>
          </a:p>
        </p:txBody>
      </p:sp>
    </p:spTree>
    <p:extLst>
      <p:ext uri="{BB962C8B-B14F-4D97-AF65-F5344CB8AC3E}">
        <p14:creationId xmlns:p14="http://schemas.microsoft.com/office/powerpoint/2010/main" val="22402734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09ABE99-A1D1-44F7-831C-E53A6FFC2B88}"/>
              </a:ext>
            </a:extLst>
          </p:cNvPr>
          <p:cNvSpPr>
            <a:spLocks noGrp="1" noChangeArrowheads="1"/>
          </p:cNvSpPr>
          <p:nvPr>
            <p:ph type="title"/>
          </p:nvPr>
        </p:nvSpPr>
        <p:spPr>
          <a:xfrm>
            <a:off x="588264" y="838200"/>
            <a:ext cx="8077200" cy="1339850"/>
          </a:xfrm>
        </p:spPr>
        <p:txBody>
          <a:bodyPr>
            <a:normAutofit fontScale="90000"/>
          </a:bodyPr>
          <a:lstStyle/>
          <a:p>
            <a:pPr eaLnBrk="1" fontAlgn="auto" hangingPunct="1">
              <a:spcAft>
                <a:spcPts val="0"/>
              </a:spcAft>
              <a:defRPr/>
            </a:pPr>
            <a:r>
              <a:rPr lang="en-US" dirty="0"/>
              <a:t>MS4 Stormwater</a:t>
            </a:r>
            <a:r>
              <a:rPr dirty="0"/>
              <a:t> Drainage</a:t>
            </a:r>
            <a:r>
              <a:rPr lang="en-US" dirty="0"/>
              <a:t> System</a:t>
            </a:r>
            <a:r>
              <a:rPr dirty="0"/>
              <a:t> Maintenance</a:t>
            </a:r>
          </a:p>
        </p:txBody>
      </p:sp>
      <p:sp>
        <p:nvSpPr>
          <p:cNvPr id="51203" name="Rectangle 3">
            <a:extLst>
              <a:ext uri="{FF2B5EF4-FFF2-40B4-BE49-F238E27FC236}">
                <a16:creationId xmlns:a16="http://schemas.microsoft.com/office/drawing/2014/main" id="{1BC77607-EF92-427E-AEFD-52F357EB6DFE}"/>
              </a:ext>
            </a:extLst>
          </p:cNvPr>
          <p:cNvSpPr>
            <a:spLocks noGrp="1" noChangeArrowheads="1"/>
          </p:cNvSpPr>
          <p:nvPr>
            <p:ph idx="1"/>
          </p:nvPr>
        </p:nvSpPr>
        <p:spPr>
          <a:xfrm>
            <a:off x="533400" y="2362200"/>
            <a:ext cx="8382000" cy="3810000"/>
          </a:xfrm>
        </p:spPr>
        <p:txBody>
          <a:bodyPr/>
          <a:lstStyle/>
          <a:p>
            <a:pPr eaLnBrk="1" hangingPunct="1"/>
            <a:r>
              <a:rPr lang="en-US" altLang="en-US" sz="2400" dirty="0">
                <a:latin typeface="+mj-lt"/>
              </a:rPr>
              <a:t>This presentation provides commonly used BMPs for controlling pollutants in stormwater runoff to address the following:</a:t>
            </a:r>
          </a:p>
          <a:p>
            <a:pPr lvl="1" eaLnBrk="1" hangingPunct="1"/>
            <a:r>
              <a:rPr lang="en-US" altLang="en-US" dirty="0">
                <a:latin typeface="+mj-lt"/>
              </a:rPr>
              <a:t>Pavement Repair</a:t>
            </a:r>
          </a:p>
          <a:p>
            <a:pPr lvl="1" eaLnBrk="1" hangingPunct="1"/>
            <a:r>
              <a:rPr lang="en-US" altLang="en-US" dirty="0">
                <a:latin typeface="+mj-lt"/>
              </a:rPr>
              <a:t>Paint Striping</a:t>
            </a:r>
          </a:p>
          <a:p>
            <a:pPr lvl="1" eaLnBrk="1" hangingPunct="1"/>
            <a:r>
              <a:rPr lang="en-US" altLang="en-US" dirty="0">
                <a:latin typeface="+mj-lt"/>
              </a:rPr>
              <a:t>Storm Drain Inlet Cleaning and Marking</a:t>
            </a:r>
          </a:p>
          <a:p>
            <a:pPr lvl="1" eaLnBrk="1" hangingPunct="1"/>
            <a:r>
              <a:rPr lang="en-US" altLang="en-US" dirty="0">
                <a:latin typeface="+mj-lt"/>
              </a:rPr>
              <a:t>Ditch Maintenance</a:t>
            </a:r>
          </a:p>
          <a:p>
            <a:pPr lvl="1" eaLnBrk="1" hangingPunct="1"/>
            <a:r>
              <a:rPr lang="en-US" altLang="en-US" dirty="0">
                <a:latin typeface="+mj-lt"/>
              </a:rPr>
              <a:t>Street Cleaning</a:t>
            </a:r>
          </a:p>
          <a:p>
            <a:pPr lvl="1" eaLnBrk="1" hangingPunct="1"/>
            <a:r>
              <a:rPr lang="en-US" altLang="en-US" dirty="0">
                <a:latin typeface="+mj-lt"/>
              </a:rPr>
              <a:t>Reporting Pollution and Illegal Dumping Activities</a:t>
            </a:r>
          </a:p>
          <a:p>
            <a:pPr lvl="1" eaLnBrk="1" hangingPunct="1">
              <a:buFontTx/>
              <a:buNone/>
            </a:pPr>
            <a:endParaRPr lang="en-US" altLang="en-US" dirty="0"/>
          </a:p>
        </p:txBody>
      </p:sp>
      <p:sp>
        <p:nvSpPr>
          <p:cNvPr id="7172" name="Slide Number Placeholder 5">
            <a:extLst>
              <a:ext uri="{FF2B5EF4-FFF2-40B4-BE49-F238E27FC236}">
                <a16:creationId xmlns:a16="http://schemas.microsoft.com/office/drawing/2014/main" id="{E445B444-F7BC-418D-A557-FF70FD9E35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F3BC57B-F988-4ECD-9E52-AB5F94B1E598}" type="slidenum">
              <a:rPr lang="en-US" altLang="en-US" sz="1600">
                <a:solidFill>
                  <a:schemeClr val="tx2"/>
                </a:solidFill>
              </a:rPr>
              <a:pPr eaLnBrk="1" hangingPunct="1"/>
              <a:t>4</a:t>
            </a:fld>
            <a:endParaRPr lang="en-US" altLang="en-US" sz="1600">
              <a:solidFill>
                <a:schemeClr val="tx2"/>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strips(downLeft)">
                                      <p:cBhvr>
                                        <p:cTn id="7" dur="500"/>
                                        <p:tgtEl>
                                          <p:spTgt spid="51203">
                                            <p:txEl>
                                              <p:pRg st="0" end="0"/>
                                            </p:txEl>
                                          </p:spTgt>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animEffect transition="in" filter="strips(downLeft)">
                                      <p:cBhvr>
                                        <p:cTn id="11" dur="500"/>
                                        <p:tgtEl>
                                          <p:spTgt spid="51203">
                                            <p:txEl>
                                              <p:pRg st="1" end="1"/>
                                            </p:txEl>
                                          </p:spTgt>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Effect transition="in" filter="strips(downLeft)">
                                      <p:cBhvr>
                                        <p:cTn id="15" dur="500"/>
                                        <p:tgtEl>
                                          <p:spTgt spid="51203">
                                            <p:txEl>
                                              <p:pRg st="2" end="2"/>
                                            </p:txEl>
                                          </p:spTgt>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Effect transition="in" filter="strips(downLeft)">
                                      <p:cBhvr>
                                        <p:cTn id="19" dur="500"/>
                                        <p:tgtEl>
                                          <p:spTgt spid="51203">
                                            <p:txEl>
                                              <p:pRg st="3" end="3"/>
                                            </p:txEl>
                                          </p:spTgt>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animEffect transition="in" filter="strips(downLeft)">
                                      <p:cBhvr>
                                        <p:cTn id="23" dur="500"/>
                                        <p:tgtEl>
                                          <p:spTgt spid="51203">
                                            <p:txEl>
                                              <p:pRg st="4" end="4"/>
                                            </p:txEl>
                                          </p:spTgt>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1203">
                                            <p:txEl>
                                              <p:pRg st="5" end="5"/>
                                            </p:txEl>
                                          </p:spTgt>
                                        </p:tgtEl>
                                        <p:attrNameLst>
                                          <p:attrName>style.visibility</p:attrName>
                                        </p:attrNameLst>
                                      </p:cBhvr>
                                      <p:to>
                                        <p:strVal val="visible"/>
                                      </p:to>
                                    </p:set>
                                    <p:animEffect transition="in" filter="strips(downLeft)">
                                      <p:cBhvr>
                                        <p:cTn id="26" dur="500"/>
                                        <p:tgtEl>
                                          <p:spTgt spid="51203">
                                            <p:txEl>
                                              <p:pRg st="5" end="5"/>
                                            </p:txEl>
                                          </p:spTgt>
                                        </p:tgtEl>
                                      </p:cBhvr>
                                    </p:animEffect>
                                  </p:childTnLst>
                                </p:cTn>
                              </p:par>
                            </p:childTnLst>
                          </p:cTn>
                        </p:par>
                        <p:par>
                          <p:cTn id="27" fill="hold" nodeType="afterGroup">
                            <p:stCondLst>
                              <p:cond delay="2500"/>
                            </p:stCondLst>
                            <p:childTnLst>
                              <p:par>
                                <p:cTn id="28" presetID="18" presetClass="entr" presetSubtype="12" fill="hold" grpId="0" nodeType="afterEffect">
                                  <p:stCondLst>
                                    <p:cond delay="0"/>
                                  </p:stCondLst>
                                  <p:childTnLst>
                                    <p:set>
                                      <p:cBhvr>
                                        <p:cTn id="29" dur="1" fill="hold">
                                          <p:stCondLst>
                                            <p:cond delay="0"/>
                                          </p:stCondLst>
                                        </p:cTn>
                                        <p:tgtEl>
                                          <p:spTgt spid="51203">
                                            <p:txEl>
                                              <p:pRg st="6" end="6"/>
                                            </p:txEl>
                                          </p:spTgt>
                                        </p:tgtEl>
                                        <p:attrNameLst>
                                          <p:attrName>style.visibility</p:attrName>
                                        </p:attrNameLst>
                                      </p:cBhvr>
                                      <p:to>
                                        <p:strVal val="visible"/>
                                      </p:to>
                                    </p:set>
                                    <p:animEffect transition="in" filter="strips(downLeft)">
                                      <p:cBhvr>
                                        <p:cTn id="30"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38DD205-A954-446F-8CBB-1D320F10FEB7}"/>
              </a:ext>
            </a:extLst>
          </p:cNvPr>
          <p:cNvSpPr>
            <a:spLocks noGrp="1" noChangeArrowheads="1"/>
          </p:cNvSpPr>
          <p:nvPr>
            <p:ph type="title"/>
          </p:nvPr>
        </p:nvSpPr>
        <p:spPr>
          <a:xfrm>
            <a:off x="838200" y="685800"/>
            <a:ext cx="7696200" cy="773113"/>
          </a:xfrm>
        </p:spPr>
        <p:txBody>
          <a:bodyPr>
            <a:normAutofit fontScale="90000"/>
          </a:bodyPr>
          <a:lstStyle/>
          <a:p>
            <a:pPr eaLnBrk="1" fontAlgn="auto" hangingPunct="1">
              <a:spcAft>
                <a:spcPts val="0"/>
              </a:spcAft>
              <a:defRPr/>
            </a:pPr>
            <a:r>
              <a:rPr dirty="0"/>
              <a:t>Pavement Repair</a:t>
            </a:r>
            <a:r>
              <a:rPr lang="en-US" dirty="0"/>
              <a:t>: Saw Cuts</a:t>
            </a:r>
            <a:endParaRPr dirty="0"/>
          </a:p>
        </p:txBody>
      </p:sp>
      <p:sp>
        <p:nvSpPr>
          <p:cNvPr id="56323" name="Rectangle 3">
            <a:extLst>
              <a:ext uri="{FF2B5EF4-FFF2-40B4-BE49-F238E27FC236}">
                <a16:creationId xmlns:a16="http://schemas.microsoft.com/office/drawing/2014/main" id="{9C509642-044E-4BDD-986E-21200177F676}"/>
              </a:ext>
            </a:extLst>
          </p:cNvPr>
          <p:cNvSpPr>
            <a:spLocks noGrp="1" noChangeArrowheads="1"/>
          </p:cNvSpPr>
          <p:nvPr>
            <p:ph idx="1"/>
          </p:nvPr>
        </p:nvSpPr>
        <p:spPr>
          <a:xfrm>
            <a:off x="381000" y="1676400"/>
            <a:ext cx="3962400" cy="4876800"/>
          </a:xfrm>
        </p:spPr>
        <p:txBody>
          <a:bodyPr>
            <a:normAutofit/>
          </a:bodyPr>
          <a:lstStyle/>
          <a:p>
            <a:pPr marL="274320" indent="-274320" eaLnBrk="1" fontAlgn="auto" hangingPunct="1">
              <a:lnSpc>
                <a:spcPct val="90000"/>
              </a:lnSpc>
              <a:spcBef>
                <a:spcPts val="1800"/>
              </a:spcBef>
              <a:spcAft>
                <a:spcPts val="0"/>
              </a:spcAft>
              <a:buClr>
                <a:schemeClr val="accent3"/>
              </a:buClr>
              <a:buFont typeface="Wingdings 2"/>
              <a:buChar char=""/>
              <a:defRPr/>
            </a:pPr>
            <a:r>
              <a:rPr lang="en-US" sz="2400" dirty="0">
                <a:latin typeface="+mj-lt"/>
              </a:rPr>
              <a:t>Vacuum the slurry and cuttings from saw-cutting operations.  </a:t>
            </a:r>
          </a:p>
          <a:p>
            <a:pPr marL="274320" indent="-274320" eaLnBrk="1" fontAlgn="auto" hangingPunct="1">
              <a:lnSpc>
                <a:spcPct val="90000"/>
              </a:lnSpc>
              <a:spcBef>
                <a:spcPts val="1800"/>
              </a:spcBef>
              <a:spcAft>
                <a:spcPts val="0"/>
              </a:spcAft>
              <a:buClr>
                <a:schemeClr val="accent3"/>
              </a:buClr>
              <a:buFont typeface="Wingdings 2"/>
              <a:buChar char=""/>
              <a:defRPr/>
            </a:pPr>
            <a:r>
              <a:rPr lang="en-US" sz="2400" dirty="0">
                <a:latin typeface="+mj-lt"/>
              </a:rPr>
              <a:t>Don’t allow the slurry to enter the storm drain or to remain on pavement to dry out.</a:t>
            </a:r>
          </a:p>
          <a:p>
            <a:pPr marL="274320" indent="-274320" eaLnBrk="1" fontAlgn="auto" hangingPunct="1">
              <a:lnSpc>
                <a:spcPct val="90000"/>
              </a:lnSpc>
              <a:spcBef>
                <a:spcPts val="1800"/>
              </a:spcBef>
              <a:spcAft>
                <a:spcPts val="0"/>
              </a:spcAft>
              <a:buClr>
                <a:schemeClr val="accent3"/>
              </a:buClr>
              <a:buFont typeface="Wingdings 2"/>
              <a:buChar char=""/>
              <a:defRPr/>
            </a:pPr>
            <a:r>
              <a:rPr lang="en-US" sz="2400" dirty="0">
                <a:latin typeface="+mj-lt"/>
              </a:rPr>
              <a:t>Properly dispose of the slurry to prevent a discharge into the storm water system or a water body.</a:t>
            </a:r>
          </a:p>
          <a:p>
            <a:pPr marL="274320" indent="-274320" eaLnBrk="1" fontAlgn="auto" hangingPunct="1">
              <a:lnSpc>
                <a:spcPct val="90000"/>
              </a:lnSpc>
              <a:spcAft>
                <a:spcPts val="0"/>
              </a:spcAft>
              <a:buClr>
                <a:schemeClr val="accent3"/>
              </a:buClr>
              <a:buFont typeface="Wingdings 2"/>
              <a:buChar char=""/>
              <a:defRPr/>
            </a:pPr>
            <a:endParaRPr lang="en-US" dirty="0">
              <a:solidFill>
                <a:srgbClr val="333333"/>
              </a:solidFill>
              <a:latin typeface="Verdana" pitchFamily="34" charset="0"/>
              <a:cs typeface="Times New Roman" pitchFamily="18" charset="0"/>
            </a:endParaRPr>
          </a:p>
          <a:p>
            <a:pPr marL="274320" indent="-274320" eaLnBrk="1" fontAlgn="auto" hangingPunct="1">
              <a:lnSpc>
                <a:spcPct val="90000"/>
              </a:lnSpc>
              <a:spcAft>
                <a:spcPts val="0"/>
              </a:spcAft>
              <a:buClr>
                <a:schemeClr val="accent3"/>
              </a:buClr>
              <a:buFont typeface="Wingdings 2"/>
              <a:buChar char=""/>
              <a:defRPr/>
            </a:pPr>
            <a:endParaRPr lang="en-US" dirty="0">
              <a:cs typeface="Times New Roman" pitchFamily="18" charset="0"/>
            </a:endParaRPr>
          </a:p>
        </p:txBody>
      </p:sp>
      <p:sp>
        <p:nvSpPr>
          <p:cNvPr id="8196" name="Slide Number Placeholder 5">
            <a:extLst>
              <a:ext uri="{FF2B5EF4-FFF2-40B4-BE49-F238E27FC236}">
                <a16:creationId xmlns:a16="http://schemas.microsoft.com/office/drawing/2014/main" id="{6148E0BD-902F-4701-976C-4CE8D8DAAB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CD2B558-11AE-47E0-9408-367CE3EED08E}" type="slidenum">
              <a:rPr lang="en-US" altLang="en-US" sz="1600">
                <a:solidFill>
                  <a:schemeClr val="tx2"/>
                </a:solidFill>
              </a:rPr>
              <a:pPr eaLnBrk="1" hangingPunct="1"/>
              <a:t>5</a:t>
            </a:fld>
            <a:endParaRPr lang="en-US" altLang="en-US" sz="1600">
              <a:solidFill>
                <a:schemeClr val="tx2"/>
              </a:solidFill>
            </a:endParaRPr>
          </a:p>
        </p:txBody>
      </p:sp>
      <p:pic>
        <p:nvPicPr>
          <p:cNvPr id="1026" name="Picture 2" descr="See the source image">
            <a:extLst>
              <a:ext uri="{FF2B5EF4-FFF2-40B4-BE49-F238E27FC236}">
                <a16:creationId xmlns:a16="http://schemas.microsoft.com/office/drawing/2014/main" id="{E5AE817A-4017-422B-BA68-A0726AEF2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672" y="1752600"/>
            <a:ext cx="4427728" cy="4427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FAAD4F7-43B5-465F-B07E-81713752344F}"/>
              </a:ext>
            </a:extLst>
          </p:cNvPr>
          <p:cNvSpPr>
            <a:spLocks noGrp="1" noChangeArrowheads="1"/>
          </p:cNvSpPr>
          <p:nvPr>
            <p:ph type="title"/>
          </p:nvPr>
        </p:nvSpPr>
        <p:spPr>
          <a:xfrm>
            <a:off x="838200" y="477266"/>
            <a:ext cx="7924800" cy="1439291"/>
          </a:xfrm>
        </p:spPr>
        <p:txBody>
          <a:bodyPr>
            <a:normAutofit fontScale="90000"/>
          </a:bodyPr>
          <a:lstStyle/>
          <a:p>
            <a:pPr eaLnBrk="1" fontAlgn="auto" hangingPunct="1">
              <a:spcAft>
                <a:spcPts val="0"/>
              </a:spcAft>
              <a:defRPr/>
            </a:pPr>
            <a:r>
              <a:rPr dirty="0"/>
              <a:t>Pavement Repair</a:t>
            </a:r>
            <a:r>
              <a:rPr lang="en-US" dirty="0"/>
              <a:t>:  Material Storage &amp; Disposal</a:t>
            </a:r>
            <a:endParaRPr dirty="0"/>
          </a:p>
        </p:txBody>
      </p:sp>
      <p:sp>
        <p:nvSpPr>
          <p:cNvPr id="9219" name="Rectangle 3">
            <a:extLst>
              <a:ext uri="{FF2B5EF4-FFF2-40B4-BE49-F238E27FC236}">
                <a16:creationId xmlns:a16="http://schemas.microsoft.com/office/drawing/2014/main" id="{F43058CA-A7A3-4019-8B30-F410F08E4B50}"/>
              </a:ext>
            </a:extLst>
          </p:cNvPr>
          <p:cNvSpPr>
            <a:spLocks noGrp="1" noChangeArrowheads="1"/>
          </p:cNvSpPr>
          <p:nvPr>
            <p:ph idx="1"/>
          </p:nvPr>
        </p:nvSpPr>
        <p:spPr>
          <a:xfrm>
            <a:off x="180403" y="2137791"/>
            <a:ext cx="4848797" cy="1748409"/>
          </a:xfrm>
        </p:spPr>
        <p:txBody>
          <a:bodyPr/>
          <a:lstStyle/>
          <a:p>
            <a:pPr algn="just" eaLnBrk="1" hangingPunct="1">
              <a:lnSpc>
                <a:spcPct val="90000"/>
              </a:lnSpc>
              <a:spcBef>
                <a:spcPts val="1800"/>
              </a:spcBef>
            </a:pPr>
            <a:r>
              <a:rPr lang="en-US" altLang="en-US" sz="2400" dirty="0">
                <a:latin typeface="+mj-lt"/>
              </a:rPr>
              <a:t>Require concrete trucks to wash out in a designated location. </a:t>
            </a:r>
          </a:p>
          <a:p>
            <a:pPr algn="just" eaLnBrk="1" hangingPunct="1">
              <a:lnSpc>
                <a:spcPct val="90000"/>
              </a:lnSpc>
              <a:spcBef>
                <a:spcPts val="1800"/>
              </a:spcBef>
            </a:pPr>
            <a:r>
              <a:rPr lang="en-US" altLang="en-US" sz="2400" dirty="0">
                <a:latin typeface="+mj-lt"/>
              </a:rPr>
              <a:t>Prevent wash water from entering storm drains, ditches or creeks.</a:t>
            </a:r>
          </a:p>
        </p:txBody>
      </p:sp>
      <p:sp>
        <p:nvSpPr>
          <p:cNvPr id="9220" name="Slide Number Placeholder 5">
            <a:extLst>
              <a:ext uri="{FF2B5EF4-FFF2-40B4-BE49-F238E27FC236}">
                <a16:creationId xmlns:a16="http://schemas.microsoft.com/office/drawing/2014/main" id="{7F5CB2BF-2F40-415C-B132-0EEBD33CD5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9FAED71-AF38-4546-84B4-AF20239090E8}" type="slidenum">
              <a:rPr lang="en-US" altLang="en-US" sz="1600">
                <a:solidFill>
                  <a:schemeClr val="tx2"/>
                </a:solidFill>
              </a:rPr>
              <a:pPr eaLnBrk="1" hangingPunct="1"/>
              <a:t>6</a:t>
            </a:fld>
            <a:endParaRPr lang="en-US" altLang="en-US" sz="1600">
              <a:solidFill>
                <a:schemeClr val="tx2"/>
              </a:solidFill>
            </a:endParaRPr>
          </a:p>
        </p:txBody>
      </p:sp>
      <p:pic>
        <p:nvPicPr>
          <p:cNvPr id="6" name="Picture 2" descr="U:\My Pictures\Erosion\ODOT Photos\Good\Picture12.jpg">
            <a:extLst>
              <a:ext uri="{FF2B5EF4-FFF2-40B4-BE49-F238E27FC236}">
                <a16:creationId xmlns:a16="http://schemas.microsoft.com/office/drawing/2014/main" id="{90293516-7314-4CC5-BAA4-1149291C6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085" y="1811460"/>
            <a:ext cx="3733800" cy="25319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8" descr="soil stockpile cropped">
            <a:extLst>
              <a:ext uri="{FF2B5EF4-FFF2-40B4-BE49-F238E27FC236}">
                <a16:creationId xmlns:a16="http://schemas.microsoft.com/office/drawing/2014/main" id="{51CB1EAA-A6AE-4B2C-AFA9-97D267D79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96" y="4038600"/>
            <a:ext cx="3733800" cy="260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98284F8A-88F1-4743-8423-A302F9A35613}"/>
              </a:ext>
            </a:extLst>
          </p:cNvPr>
          <p:cNvSpPr txBox="1">
            <a:spLocks noChangeArrowheads="1"/>
          </p:cNvSpPr>
          <p:nvPr/>
        </p:nvSpPr>
        <p:spPr bwMode="auto">
          <a:xfrm>
            <a:off x="3962400" y="4557460"/>
            <a:ext cx="4848796" cy="214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spcBef>
                <a:spcPts val="1800"/>
              </a:spcBef>
            </a:pPr>
            <a:r>
              <a:rPr lang="en-US" altLang="en-US" sz="2400" dirty="0">
                <a:latin typeface="+mj-lt"/>
              </a:rPr>
              <a:t>Locate stockpiles of asphalt patching material on </a:t>
            </a:r>
            <a:r>
              <a:rPr lang="en-US" altLang="en-US" sz="2400" dirty="0">
                <a:latin typeface="+mj-lt"/>
                <a:cs typeface="Times New Roman" panose="02020603050405020304" pitchFamily="18" charset="0"/>
              </a:rPr>
              <a:t>a concrete or paved surface. </a:t>
            </a:r>
          </a:p>
          <a:p>
            <a:pPr eaLnBrk="1" hangingPunct="1">
              <a:lnSpc>
                <a:spcPct val="90000"/>
              </a:lnSpc>
              <a:spcBef>
                <a:spcPts val="1800"/>
              </a:spcBef>
            </a:pPr>
            <a:r>
              <a:rPr lang="en-US" altLang="en-US" sz="2400" dirty="0">
                <a:latin typeface="+mj-lt"/>
                <a:cs typeface="Times New Roman" panose="02020603050405020304" pitchFamily="18" charset="0"/>
              </a:rPr>
              <a:t>Cover stockpiles to prevent contact with rain.   </a:t>
            </a:r>
          </a:p>
        </p:txBody>
      </p:sp>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F4C4B94-5014-4F20-86A3-4E736F459E67}"/>
              </a:ext>
            </a:extLst>
          </p:cNvPr>
          <p:cNvSpPr>
            <a:spLocks noGrp="1" noChangeArrowheads="1"/>
          </p:cNvSpPr>
          <p:nvPr>
            <p:ph type="title"/>
          </p:nvPr>
        </p:nvSpPr>
        <p:spPr>
          <a:xfrm>
            <a:off x="762000" y="685800"/>
            <a:ext cx="7010400" cy="762000"/>
          </a:xfrm>
        </p:spPr>
        <p:txBody>
          <a:bodyPr>
            <a:normAutofit fontScale="90000"/>
          </a:bodyPr>
          <a:lstStyle/>
          <a:p>
            <a:pPr eaLnBrk="1" fontAlgn="auto" hangingPunct="1">
              <a:spcAft>
                <a:spcPts val="0"/>
              </a:spcAft>
              <a:defRPr/>
            </a:pPr>
            <a:r>
              <a:rPr dirty="0"/>
              <a:t>Pavement Repair</a:t>
            </a:r>
            <a:r>
              <a:rPr lang="en-US" dirty="0"/>
              <a:t>: Patching</a:t>
            </a:r>
            <a:endParaRPr dirty="0"/>
          </a:p>
        </p:txBody>
      </p:sp>
      <p:sp>
        <p:nvSpPr>
          <p:cNvPr id="12290" name="Rectangle 3">
            <a:extLst>
              <a:ext uri="{FF2B5EF4-FFF2-40B4-BE49-F238E27FC236}">
                <a16:creationId xmlns:a16="http://schemas.microsoft.com/office/drawing/2014/main" id="{60C9424E-9085-4301-998A-B145D5B89D9A}"/>
              </a:ext>
            </a:extLst>
          </p:cNvPr>
          <p:cNvSpPr>
            <a:spLocks noGrp="1" noChangeArrowheads="1"/>
          </p:cNvSpPr>
          <p:nvPr>
            <p:ph idx="1"/>
          </p:nvPr>
        </p:nvSpPr>
        <p:spPr>
          <a:xfrm>
            <a:off x="381000" y="1676400"/>
            <a:ext cx="8001000" cy="2209800"/>
          </a:xfrm>
        </p:spPr>
        <p:txBody>
          <a:bodyPr>
            <a:normAutofit/>
          </a:bodyPr>
          <a:lstStyle/>
          <a:p>
            <a:pPr marL="274320" indent="-274320" eaLnBrk="1" fontAlgn="auto" hangingPunct="1">
              <a:spcBef>
                <a:spcPts val="1800"/>
              </a:spcBef>
              <a:spcAft>
                <a:spcPts val="0"/>
              </a:spcAft>
              <a:buClr>
                <a:schemeClr val="accent3"/>
              </a:buClr>
              <a:buFont typeface="Wingdings 2"/>
              <a:buChar char=""/>
              <a:defRPr/>
            </a:pPr>
            <a:r>
              <a:rPr lang="en-US" altLang="en-US" sz="2400" dirty="0">
                <a:latin typeface="+mj-lt"/>
              </a:rPr>
              <a:t>Mix only the amount of patching material necessary to complete the repair.</a:t>
            </a:r>
          </a:p>
          <a:p>
            <a:pPr marL="274320" indent="-274320" eaLnBrk="1" fontAlgn="auto" hangingPunct="1">
              <a:spcBef>
                <a:spcPts val="1800"/>
              </a:spcBef>
              <a:spcAft>
                <a:spcPts val="0"/>
              </a:spcAft>
              <a:buClr>
                <a:schemeClr val="accent3"/>
              </a:buClr>
              <a:buFont typeface="Wingdings 2"/>
              <a:buChar char=""/>
              <a:defRPr/>
            </a:pPr>
            <a:r>
              <a:rPr lang="en-US" altLang="en-US" sz="2400" dirty="0">
                <a:latin typeface="+mj-lt"/>
                <a:cs typeface="Times New Roman" pitchFamily="18" charset="0"/>
              </a:rPr>
              <a:t>Sweep up and properly dispose of all patching material that is not compacted or is left over from the repair.</a:t>
            </a:r>
          </a:p>
        </p:txBody>
      </p:sp>
      <p:sp>
        <p:nvSpPr>
          <p:cNvPr id="10244" name="Slide Number Placeholder 5">
            <a:extLst>
              <a:ext uri="{FF2B5EF4-FFF2-40B4-BE49-F238E27FC236}">
                <a16:creationId xmlns:a16="http://schemas.microsoft.com/office/drawing/2014/main" id="{4A374F21-0E13-42F1-9750-252D9BADBF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6E4D00-5E06-4488-88A2-B39A6717528C}" type="slidenum">
              <a:rPr lang="en-US" altLang="en-US" sz="1600">
                <a:solidFill>
                  <a:schemeClr val="tx2"/>
                </a:solidFill>
              </a:rPr>
              <a:pPr eaLnBrk="1" hangingPunct="1"/>
              <a:t>7</a:t>
            </a:fld>
            <a:endParaRPr lang="en-US" altLang="en-US" sz="1600">
              <a:solidFill>
                <a:schemeClr val="tx2"/>
              </a:solidFill>
            </a:endParaRPr>
          </a:p>
        </p:txBody>
      </p:sp>
      <p:pic>
        <p:nvPicPr>
          <p:cNvPr id="10245" name="Picture 4" descr="asphalt repair">
            <a:extLst>
              <a:ext uri="{FF2B5EF4-FFF2-40B4-BE49-F238E27FC236}">
                <a16:creationId xmlns:a16="http://schemas.microsoft.com/office/drawing/2014/main" id="{DC269AFB-8359-4F97-916E-C35B379E4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077" y="3617928"/>
            <a:ext cx="4899846" cy="3087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098">
            <a:extLst>
              <a:ext uri="{FF2B5EF4-FFF2-40B4-BE49-F238E27FC236}">
                <a16:creationId xmlns:a16="http://schemas.microsoft.com/office/drawing/2014/main" id="{2A4FE32A-8BEE-4C64-9BBA-34B68CE04E5D}"/>
              </a:ext>
            </a:extLst>
          </p:cNvPr>
          <p:cNvSpPr>
            <a:spLocks noGrp="1" noChangeArrowheads="1"/>
          </p:cNvSpPr>
          <p:nvPr>
            <p:ph type="title"/>
          </p:nvPr>
        </p:nvSpPr>
        <p:spPr>
          <a:xfrm>
            <a:off x="914399" y="685800"/>
            <a:ext cx="7475539" cy="762000"/>
          </a:xfrm>
        </p:spPr>
        <p:txBody>
          <a:bodyPr>
            <a:normAutofit fontScale="90000"/>
          </a:bodyPr>
          <a:lstStyle/>
          <a:p>
            <a:pPr eaLnBrk="1" fontAlgn="auto" hangingPunct="1">
              <a:spcAft>
                <a:spcPts val="0"/>
              </a:spcAft>
              <a:defRPr/>
            </a:pPr>
            <a:r>
              <a:rPr dirty="0"/>
              <a:t>Pavement Repair</a:t>
            </a:r>
            <a:r>
              <a:rPr lang="en-US" dirty="0"/>
              <a:t>: Cleanup</a:t>
            </a:r>
            <a:endParaRPr dirty="0"/>
          </a:p>
        </p:txBody>
      </p:sp>
      <p:sp>
        <p:nvSpPr>
          <p:cNvPr id="55299" name="Rectangle 4099">
            <a:extLst>
              <a:ext uri="{FF2B5EF4-FFF2-40B4-BE49-F238E27FC236}">
                <a16:creationId xmlns:a16="http://schemas.microsoft.com/office/drawing/2014/main" id="{71EF2CD4-15B4-463E-8483-0DE1F662C741}"/>
              </a:ext>
            </a:extLst>
          </p:cNvPr>
          <p:cNvSpPr>
            <a:spLocks noGrp="1" noChangeArrowheads="1"/>
          </p:cNvSpPr>
          <p:nvPr>
            <p:ph idx="1"/>
          </p:nvPr>
        </p:nvSpPr>
        <p:spPr>
          <a:xfrm>
            <a:off x="228600" y="1860550"/>
            <a:ext cx="3810000" cy="4495800"/>
          </a:xfrm>
        </p:spPr>
        <p:txBody>
          <a:bodyPr/>
          <a:lstStyle/>
          <a:p>
            <a:pPr eaLnBrk="1" hangingPunct="1">
              <a:spcBef>
                <a:spcPts val="1800"/>
              </a:spcBef>
            </a:pPr>
            <a:r>
              <a:rPr lang="en-US" altLang="en-US" sz="2400" dirty="0">
                <a:latin typeface="+mj-lt"/>
                <a:cs typeface="Times New Roman" panose="02020603050405020304" pitchFamily="18" charset="0"/>
              </a:rPr>
              <a:t>Use a biodegradable release agent (not diesel) for asphalt patching and cleanup activities.</a:t>
            </a:r>
          </a:p>
          <a:p>
            <a:pPr eaLnBrk="1" hangingPunct="1">
              <a:spcBef>
                <a:spcPts val="1800"/>
              </a:spcBef>
            </a:pPr>
            <a:r>
              <a:rPr lang="en-US" altLang="en-US" sz="2400" dirty="0">
                <a:latin typeface="+mj-lt"/>
                <a:cs typeface="Times New Roman" panose="02020603050405020304" pitchFamily="18" charset="0"/>
              </a:rPr>
              <a:t>Clean trucks, equipment and tools in designated equipment wash facilities</a:t>
            </a:r>
          </a:p>
          <a:p>
            <a:pPr eaLnBrk="1" hangingPunct="1">
              <a:spcBef>
                <a:spcPts val="1800"/>
              </a:spcBef>
            </a:pPr>
            <a:r>
              <a:rPr lang="en-US" altLang="en-US" sz="2400" dirty="0">
                <a:latin typeface="+mj-lt"/>
                <a:cs typeface="Times New Roman" panose="02020603050405020304" pitchFamily="18" charset="0"/>
              </a:rPr>
              <a:t>Prevent </a:t>
            </a:r>
            <a:r>
              <a:rPr lang="en-US" altLang="en-US" sz="2400" dirty="0">
                <a:latin typeface="+mj-lt"/>
              </a:rPr>
              <a:t>wash water from entering a storm drain, ditch or surface water.</a:t>
            </a:r>
            <a:endParaRPr lang="en-US" altLang="en-US" sz="2400" dirty="0">
              <a:latin typeface="+mj-lt"/>
              <a:cs typeface="Times New Roman" panose="02020603050405020304" pitchFamily="18" charset="0"/>
            </a:endParaRPr>
          </a:p>
        </p:txBody>
      </p:sp>
      <p:sp>
        <p:nvSpPr>
          <p:cNvPr id="11268" name="Slide Number Placeholder 5">
            <a:extLst>
              <a:ext uri="{FF2B5EF4-FFF2-40B4-BE49-F238E27FC236}">
                <a16:creationId xmlns:a16="http://schemas.microsoft.com/office/drawing/2014/main" id="{DC971049-2E67-42A7-BE60-9935833F4E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0B0C6A6-9920-4988-8CF6-D806AEE6FA32}" type="slidenum">
              <a:rPr lang="en-US" altLang="en-US" sz="1600">
                <a:solidFill>
                  <a:schemeClr val="tx2"/>
                </a:solidFill>
              </a:rPr>
              <a:pPr eaLnBrk="1" hangingPunct="1"/>
              <a:t>8</a:t>
            </a:fld>
            <a:endParaRPr lang="en-US" altLang="en-US" sz="1600">
              <a:solidFill>
                <a:schemeClr val="tx2"/>
              </a:solidFill>
            </a:endParaRPr>
          </a:p>
        </p:txBody>
      </p:sp>
      <p:pic>
        <p:nvPicPr>
          <p:cNvPr id="11269" name="Picture 4101" descr="Paver&amp;cleaner">
            <a:extLst>
              <a:ext uri="{FF2B5EF4-FFF2-40B4-BE49-F238E27FC236}">
                <a16:creationId xmlns:a16="http://schemas.microsoft.com/office/drawing/2014/main" id="{16BCAB7D-1A22-474C-AC2F-822B76A3A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93900"/>
            <a:ext cx="4846320" cy="38734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F7CECB1-FFD7-4178-B81B-C9E9FF6A9B21}"/>
              </a:ext>
            </a:extLst>
          </p:cNvPr>
          <p:cNvSpPr>
            <a:spLocks noGrp="1" noChangeArrowheads="1"/>
          </p:cNvSpPr>
          <p:nvPr>
            <p:ph type="title"/>
          </p:nvPr>
        </p:nvSpPr>
        <p:spPr>
          <a:xfrm>
            <a:off x="838200" y="609600"/>
            <a:ext cx="7239000" cy="762000"/>
          </a:xfrm>
        </p:spPr>
        <p:txBody>
          <a:bodyPr>
            <a:normAutofit fontScale="90000"/>
          </a:bodyPr>
          <a:lstStyle/>
          <a:p>
            <a:pPr eaLnBrk="1" fontAlgn="auto" hangingPunct="1">
              <a:spcAft>
                <a:spcPts val="0"/>
              </a:spcAft>
              <a:defRPr/>
            </a:pPr>
            <a:r>
              <a:rPr dirty="0"/>
              <a:t>Pavement Repair</a:t>
            </a:r>
            <a:r>
              <a:rPr lang="en-US" dirty="0"/>
              <a:t>: Cleanup</a:t>
            </a:r>
            <a:endParaRPr dirty="0"/>
          </a:p>
        </p:txBody>
      </p:sp>
      <p:sp>
        <p:nvSpPr>
          <p:cNvPr id="12291" name="Rectangle 3">
            <a:extLst>
              <a:ext uri="{FF2B5EF4-FFF2-40B4-BE49-F238E27FC236}">
                <a16:creationId xmlns:a16="http://schemas.microsoft.com/office/drawing/2014/main" id="{5590F1A7-88E2-44BF-A14F-DCDFCB396FA3}"/>
              </a:ext>
            </a:extLst>
          </p:cNvPr>
          <p:cNvSpPr>
            <a:spLocks noGrp="1" noChangeArrowheads="1"/>
          </p:cNvSpPr>
          <p:nvPr>
            <p:ph idx="1"/>
          </p:nvPr>
        </p:nvSpPr>
        <p:spPr>
          <a:xfrm>
            <a:off x="228600" y="1565275"/>
            <a:ext cx="8686800" cy="1524000"/>
          </a:xfrm>
        </p:spPr>
        <p:txBody>
          <a:bodyPr/>
          <a:lstStyle/>
          <a:p>
            <a:pPr eaLnBrk="1" hangingPunct="1">
              <a:spcBef>
                <a:spcPts val="1800"/>
              </a:spcBef>
            </a:pPr>
            <a:r>
              <a:rPr lang="en-US" altLang="en-US" sz="2400" dirty="0">
                <a:latin typeface="+mj-lt"/>
                <a:cs typeface="Times New Roman" panose="02020603050405020304" pitchFamily="18" charset="0"/>
              </a:rPr>
              <a:t>If no wash facility is available, clean equipment over absorbent material spread on a paved surface or heavy plastic sheeting.</a:t>
            </a:r>
          </a:p>
          <a:p>
            <a:pPr eaLnBrk="1" hangingPunct="1">
              <a:spcBef>
                <a:spcPts val="1800"/>
              </a:spcBef>
            </a:pPr>
            <a:r>
              <a:rPr lang="en-US" altLang="en-US" sz="2400" dirty="0">
                <a:latin typeface="+mj-lt"/>
                <a:cs typeface="Times New Roman" panose="02020603050405020304" pitchFamily="18" charset="0"/>
              </a:rPr>
              <a:t>Promptly sweep up the absorbent and dispose of properly.</a:t>
            </a:r>
          </a:p>
        </p:txBody>
      </p:sp>
      <p:sp>
        <p:nvSpPr>
          <p:cNvPr id="12292" name="Slide Number Placeholder 5">
            <a:extLst>
              <a:ext uri="{FF2B5EF4-FFF2-40B4-BE49-F238E27FC236}">
                <a16:creationId xmlns:a16="http://schemas.microsoft.com/office/drawing/2014/main" id="{C9FBFE07-6BBF-4099-8553-DB1D7A2070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10CD34D-6DF9-4493-B52B-DB8DE98C8A07}" type="slidenum">
              <a:rPr lang="en-US" altLang="en-US" sz="1600">
                <a:solidFill>
                  <a:schemeClr val="tx2"/>
                </a:solidFill>
              </a:rPr>
              <a:pPr eaLnBrk="1" hangingPunct="1"/>
              <a:t>9</a:t>
            </a:fld>
            <a:endParaRPr lang="en-US" altLang="en-US" sz="1600">
              <a:solidFill>
                <a:schemeClr val="tx2"/>
              </a:solidFill>
            </a:endParaRPr>
          </a:p>
        </p:txBody>
      </p:sp>
      <p:pic>
        <p:nvPicPr>
          <p:cNvPr id="12293" name="Picture 4" descr="Paver cleaning over plastic">
            <a:extLst>
              <a:ext uri="{FF2B5EF4-FFF2-40B4-BE49-F238E27FC236}">
                <a16:creationId xmlns:a16="http://schemas.microsoft.com/office/drawing/2014/main" id="{A8BCE31F-86C4-409B-A9C9-1A0D861EB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33750"/>
            <a:ext cx="4191000" cy="314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4" name="Picture 5" descr="Disposing absorbent">
            <a:extLst>
              <a:ext uri="{FF2B5EF4-FFF2-40B4-BE49-F238E27FC236}">
                <a16:creationId xmlns:a16="http://schemas.microsoft.com/office/drawing/2014/main" id="{8D67CB41-47ED-420B-83A3-1C7D4CB23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40386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5302</TotalTime>
  <Words>4546</Words>
  <Application>Microsoft Office PowerPoint</Application>
  <PresentationFormat>On-screen Show (4:3)</PresentationFormat>
  <Paragraphs>311</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Constantia</vt:lpstr>
      <vt:lpstr>Times New Roman</vt:lpstr>
      <vt:lpstr>Verdana</vt:lpstr>
      <vt:lpstr>Wingdings 2</vt:lpstr>
      <vt:lpstr>Flow</vt:lpstr>
      <vt:lpstr>PowerPoint Presentation</vt:lpstr>
      <vt:lpstr>PowerPoint Presentation</vt:lpstr>
      <vt:lpstr>PowerPoint Presentation</vt:lpstr>
      <vt:lpstr>MS4 Stormwater Drainage System Maintenance</vt:lpstr>
      <vt:lpstr>Pavement Repair: Saw Cuts</vt:lpstr>
      <vt:lpstr>Pavement Repair:  Material Storage &amp; Disposal</vt:lpstr>
      <vt:lpstr>Pavement Repair: Patching</vt:lpstr>
      <vt:lpstr>Pavement Repair: Cleanup</vt:lpstr>
      <vt:lpstr>Pavement Repair: Cleanup</vt:lpstr>
      <vt:lpstr>Paint Striping: Latex Paint</vt:lpstr>
      <vt:lpstr>Paint Striping: Oil-Based Paint</vt:lpstr>
      <vt:lpstr>Hazardous Waste Disposal</vt:lpstr>
      <vt:lpstr>Storm Drain Inlets: Cleaning</vt:lpstr>
      <vt:lpstr>Storm Drain Inlets: Marking</vt:lpstr>
      <vt:lpstr>Ditch Maintenance: Pollution Find</vt:lpstr>
      <vt:lpstr>Ditch Maintenance: Pollution Find</vt:lpstr>
      <vt:lpstr>Ditch Maintenance: Stockpiles</vt:lpstr>
      <vt:lpstr>Ditch Maintenance: Erosion Control</vt:lpstr>
      <vt:lpstr>Minimize Pollution: Salt and Sand</vt:lpstr>
      <vt:lpstr>Street Sweeping: Trash, Sediment</vt:lpstr>
      <vt:lpstr>Report Pollution and Dumping</vt:lpstr>
      <vt:lpstr>Contacts: Hazardous Materials, Employee Safety</vt:lpstr>
      <vt:lpstr>Contacts: Spills, Pollution Prevention</vt:lpstr>
      <vt:lpstr>PowerPoint Presentation</vt:lpstr>
    </vt:vector>
  </TitlesOfParts>
  <Company>NCTCOG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Water Pollution Prevention:  What We Can Do</dc:title>
  <dc:creator>NCTCOG</dc:creator>
  <cp:lastModifiedBy>Richard Smith</cp:lastModifiedBy>
  <cp:revision>321</cp:revision>
  <dcterms:created xsi:type="dcterms:W3CDTF">2004-08-11T19:51:24Z</dcterms:created>
  <dcterms:modified xsi:type="dcterms:W3CDTF">2021-03-25T14:15:53Z</dcterms:modified>
</cp:coreProperties>
</file>